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8288000" cy="10287000"/>
  <p:notesSz cx="6858000" cy="9144000"/>
  <p:embeddedFontLst>
    <p:embeddedFont>
      <p:font typeface="Aerospace bold" panose="020B0604020202020204" charset="-128"/>
      <p:regular r:id="rId50"/>
    </p:embeddedFont>
    <p:embeddedFont>
      <p:font typeface="Clear Sans" panose="020B0604020202020204" charset="0"/>
      <p:regular r:id="rId51"/>
    </p:embeddedFont>
    <p:embeddedFont>
      <p:font typeface="Clear Sans Bold" panose="020B0604020202020204" charset="0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0.png"/><Relationship Id="rId5" Type="http://schemas.openxmlformats.org/officeDocument/2006/relationships/image" Target="../media/image4.svg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23.png"/><Relationship Id="rId4" Type="http://schemas.openxmlformats.org/officeDocument/2006/relationships/image" Target="../media/image2.svg"/><Relationship Id="rId9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0.png"/><Relationship Id="rId5" Type="http://schemas.openxmlformats.org/officeDocument/2006/relationships/image" Target="../media/image4.svg"/><Relationship Id="rId10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4.pn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4.png"/><Relationship Id="rId9" Type="http://schemas.openxmlformats.org/officeDocument/2006/relationships/image" Target="../media/image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41.png"/><Relationship Id="rId4" Type="http://schemas.openxmlformats.org/officeDocument/2006/relationships/image" Target="../media/image3.png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43.png"/><Relationship Id="rId4" Type="http://schemas.openxmlformats.org/officeDocument/2006/relationships/image" Target="../media/image34.png"/><Relationship Id="rId9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4.png"/><Relationship Id="rId9" Type="http://schemas.openxmlformats.org/officeDocument/2006/relationships/image" Target="../media/image6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51.svg"/><Relationship Id="rId5" Type="http://schemas.openxmlformats.org/officeDocument/2006/relationships/image" Target="../media/image4.svg"/><Relationship Id="rId10" Type="http://schemas.openxmlformats.org/officeDocument/2006/relationships/image" Target="../media/image50.png"/><Relationship Id="rId4" Type="http://schemas.openxmlformats.org/officeDocument/2006/relationships/image" Target="../media/image3.png"/><Relationship Id="rId9" Type="http://schemas.openxmlformats.org/officeDocument/2006/relationships/image" Target="../media/image49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61.png"/><Relationship Id="rId5" Type="http://schemas.openxmlformats.org/officeDocument/2006/relationships/image" Target="../media/image4.svg"/><Relationship Id="rId10" Type="http://schemas.openxmlformats.org/officeDocument/2006/relationships/image" Target="../media/image60.png"/><Relationship Id="rId4" Type="http://schemas.openxmlformats.org/officeDocument/2006/relationships/image" Target="../media/image3.png"/><Relationship Id="rId9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10" Type="http://schemas.openxmlformats.org/officeDocument/2006/relationships/image" Target="../media/image69.jpeg"/><Relationship Id="rId4" Type="http://schemas.openxmlformats.org/officeDocument/2006/relationships/image" Target="../media/image1.png"/><Relationship Id="rId9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1.png"/><Relationship Id="rId7" Type="http://schemas.openxmlformats.org/officeDocument/2006/relationships/image" Target="../media/image4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10" Type="http://schemas.openxmlformats.org/officeDocument/2006/relationships/image" Target="../media/image72.png"/><Relationship Id="rId4" Type="http://schemas.openxmlformats.org/officeDocument/2006/relationships/image" Target="../media/image1.png"/><Relationship Id="rId9" Type="http://schemas.openxmlformats.org/officeDocument/2006/relationships/image" Target="../media/image6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0800000" flipH="1">
            <a:off x="-117276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3525140" y="0"/>
                </a:moveTo>
                <a:lnTo>
                  <a:pt x="0" y="0"/>
                </a:lnTo>
                <a:lnTo>
                  <a:pt x="0" y="2057400"/>
                </a:lnTo>
                <a:lnTo>
                  <a:pt x="3525140" y="2057400"/>
                </a:lnTo>
                <a:lnTo>
                  <a:pt x="352514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 flipV="1">
            <a:off x="1593562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2057400"/>
                </a:moveTo>
                <a:lnTo>
                  <a:pt x="3525140" y="2057400"/>
                </a:lnTo>
                <a:lnTo>
                  <a:pt x="3525140" y="0"/>
                </a:lnTo>
                <a:lnTo>
                  <a:pt x="0" y="0"/>
                </a:lnTo>
                <a:lnTo>
                  <a:pt x="0" y="20574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5400000">
            <a:off x="-2009158" y="2528403"/>
            <a:ext cx="5197928" cy="3525140"/>
          </a:xfrm>
          <a:custGeom>
            <a:avLst/>
            <a:gdLst/>
            <a:ahLst/>
            <a:cxnLst/>
            <a:rect l="l" t="t" r="r" b="b"/>
            <a:pathLst>
              <a:path w="5197928" h="3525140">
                <a:moveTo>
                  <a:pt x="0" y="0"/>
                </a:moveTo>
                <a:lnTo>
                  <a:pt x="5197928" y="0"/>
                </a:lnTo>
                <a:lnTo>
                  <a:pt x="5197928" y="3525140"/>
                </a:lnTo>
                <a:lnTo>
                  <a:pt x="0" y="3525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5400000" flipH="1" flipV="1">
            <a:off x="15099230" y="4152135"/>
            <a:ext cx="5197928" cy="3525140"/>
          </a:xfrm>
          <a:custGeom>
            <a:avLst/>
            <a:gdLst/>
            <a:ahLst/>
            <a:cxnLst/>
            <a:rect l="l" t="t" r="r" b="b"/>
            <a:pathLst>
              <a:path w="5197928" h="3525140">
                <a:moveTo>
                  <a:pt x="5197928" y="3525141"/>
                </a:moveTo>
                <a:lnTo>
                  <a:pt x="0" y="3525141"/>
                </a:lnTo>
                <a:lnTo>
                  <a:pt x="0" y="0"/>
                </a:lnTo>
                <a:lnTo>
                  <a:pt x="5197928" y="0"/>
                </a:lnTo>
                <a:lnTo>
                  <a:pt x="5197928" y="352514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3213925" y="4290973"/>
            <a:ext cx="12088812" cy="3697373"/>
            <a:chOff x="0" y="0"/>
            <a:chExt cx="3183885" cy="97379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83885" cy="973794"/>
            </a:xfrm>
            <a:custGeom>
              <a:avLst/>
              <a:gdLst/>
              <a:ahLst/>
              <a:cxnLst/>
              <a:rect l="l" t="t" r="r" b="b"/>
              <a:pathLst>
                <a:path w="3183885" h="973794">
                  <a:moveTo>
                    <a:pt x="32021" y="0"/>
                  </a:moveTo>
                  <a:lnTo>
                    <a:pt x="3151864" y="0"/>
                  </a:lnTo>
                  <a:cubicBezTo>
                    <a:pt x="3169548" y="0"/>
                    <a:pt x="3183885" y="14336"/>
                    <a:pt x="3183885" y="32021"/>
                  </a:cubicBezTo>
                  <a:lnTo>
                    <a:pt x="3183885" y="941773"/>
                  </a:lnTo>
                  <a:cubicBezTo>
                    <a:pt x="3183885" y="959457"/>
                    <a:pt x="3169548" y="973794"/>
                    <a:pt x="3151864" y="973794"/>
                  </a:cubicBezTo>
                  <a:lnTo>
                    <a:pt x="32021" y="973794"/>
                  </a:lnTo>
                  <a:cubicBezTo>
                    <a:pt x="14336" y="973794"/>
                    <a:pt x="0" y="959457"/>
                    <a:pt x="0" y="941773"/>
                  </a:cubicBezTo>
                  <a:lnTo>
                    <a:pt x="0" y="32021"/>
                  </a:lnTo>
                  <a:cubicBezTo>
                    <a:pt x="0" y="14336"/>
                    <a:pt x="14336" y="0"/>
                    <a:pt x="32021" y="0"/>
                  </a:cubicBezTo>
                  <a:close/>
                </a:path>
              </a:pathLst>
            </a:custGeom>
            <a:solidFill>
              <a:srgbClr val="E4E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3183885" cy="10118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4724272" y="181723"/>
            <a:ext cx="4048838" cy="2645241"/>
          </a:xfrm>
          <a:custGeom>
            <a:avLst/>
            <a:gdLst/>
            <a:ahLst/>
            <a:cxnLst/>
            <a:rect l="l" t="t" r="r" b="b"/>
            <a:pathLst>
              <a:path w="4048838" h="2645241">
                <a:moveTo>
                  <a:pt x="0" y="0"/>
                </a:moveTo>
                <a:lnTo>
                  <a:pt x="4048838" y="0"/>
                </a:lnTo>
                <a:lnTo>
                  <a:pt x="4048838" y="2645241"/>
                </a:lnTo>
                <a:lnTo>
                  <a:pt x="0" y="26452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9258331" y="181723"/>
            <a:ext cx="3713822" cy="2627529"/>
          </a:xfrm>
          <a:custGeom>
            <a:avLst/>
            <a:gdLst/>
            <a:ahLst/>
            <a:cxnLst/>
            <a:rect l="l" t="t" r="r" b="b"/>
            <a:pathLst>
              <a:path w="3713822" h="2627529">
                <a:moveTo>
                  <a:pt x="0" y="0"/>
                </a:moveTo>
                <a:lnTo>
                  <a:pt x="3713822" y="0"/>
                </a:lnTo>
                <a:lnTo>
                  <a:pt x="3713822" y="2627529"/>
                </a:lnTo>
                <a:lnTo>
                  <a:pt x="0" y="262752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2574419" y="2411293"/>
            <a:ext cx="13811910" cy="1653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8"/>
              </a:lnSpc>
            </a:pPr>
            <a:r>
              <a:rPr lang="en-US" sz="5400" b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THIẾT KẾ HỆ THỐNG ĐIỀU KHIỂN CHO CÁNH TAY ROBOT 5 BẬC TỰ DO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00720" y="4842313"/>
            <a:ext cx="12121403" cy="2380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5"/>
              </a:lnSpc>
            </a:pPr>
            <a:r>
              <a:rPr lang="en-US" sz="3396" b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Hội đồng: </a:t>
            </a:r>
            <a:r>
              <a:rPr lang="en-US" sz="3396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                       04</a:t>
            </a:r>
          </a:p>
          <a:p>
            <a:pPr algn="l">
              <a:lnSpc>
                <a:spcPts val="4755"/>
              </a:lnSpc>
            </a:pPr>
            <a:r>
              <a:rPr lang="en-US" sz="3396" b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Giảng viên phản biện: </a:t>
            </a:r>
            <a:r>
              <a:rPr lang="en-US" sz="3396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  TS. Nguyễn Hoàng Giáp</a:t>
            </a:r>
          </a:p>
          <a:p>
            <a:pPr algn="l">
              <a:lnSpc>
                <a:spcPts val="4755"/>
              </a:lnSpc>
            </a:pPr>
            <a:r>
              <a:rPr lang="en-US" sz="3396" b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Giảng viên hướng dẫn: </a:t>
            </a:r>
            <a:r>
              <a:rPr lang="en-US" sz="3396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GS. TS. Hồ Phạm Huy Ánh</a:t>
            </a:r>
          </a:p>
          <a:p>
            <a:pPr algn="l">
              <a:lnSpc>
                <a:spcPts val="4755"/>
              </a:lnSpc>
              <a:spcBef>
                <a:spcPct val="0"/>
              </a:spcBef>
            </a:pPr>
            <a:r>
              <a:rPr lang="en-US" sz="3396" b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Sinh viên thực hiện:  </a:t>
            </a:r>
            <a:r>
              <a:rPr lang="en-US" sz="3396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    Trần Gia Tuấn - 2012357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6748691" y="8910885"/>
            <a:ext cx="4790618" cy="694829"/>
            <a:chOff x="0" y="0"/>
            <a:chExt cx="1261727" cy="183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61727" cy="183000"/>
            </a:xfrm>
            <a:custGeom>
              <a:avLst/>
              <a:gdLst/>
              <a:ahLst/>
              <a:cxnLst/>
              <a:rect l="l" t="t" r="r" b="b"/>
              <a:pathLst>
                <a:path w="1261727" h="183000">
                  <a:moveTo>
                    <a:pt x="91500" y="0"/>
                  </a:moveTo>
                  <a:lnTo>
                    <a:pt x="1170227" y="0"/>
                  </a:lnTo>
                  <a:cubicBezTo>
                    <a:pt x="1194494" y="0"/>
                    <a:pt x="1217767" y="9640"/>
                    <a:pt x="1234927" y="26800"/>
                  </a:cubicBezTo>
                  <a:cubicBezTo>
                    <a:pt x="1252086" y="43959"/>
                    <a:pt x="1261727" y="67233"/>
                    <a:pt x="1261727" y="91500"/>
                  </a:cubicBezTo>
                  <a:lnTo>
                    <a:pt x="1261727" y="91500"/>
                  </a:lnTo>
                  <a:cubicBezTo>
                    <a:pt x="1261727" y="115767"/>
                    <a:pt x="1252086" y="139041"/>
                    <a:pt x="1234927" y="156201"/>
                  </a:cubicBezTo>
                  <a:cubicBezTo>
                    <a:pt x="1217767" y="173360"/>
                    <a:pt x="1194494" y="183000"/>
                    <a:pt x="1170227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261727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6584220" y="9024620"/>
            <a:ext cx="5119560" cy="429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TP. Hồ Chí Minh, 31/12/2024</a:t>
            </a:r>
          </a:p>
        </p:txBody>
      </p:sp>
      <p:sp>
        <p:nvSpPr>
          <p:cNvPr id="21" name="AutoShape 21"/>
          <p:cNvSpPr/>
          <p:nvPr/>
        </p:nvSpPr>
        <p:spPr>
          <a:xfrm>
            <a:off x="11539309" y="9277350"/>
            <a:ext cx="961498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22" name="AutoShape 22"/>
          <p:cNvSpPr/>
          <p:nvPr/>
        </p:nvSpPr>
        <p:spPr>
          <a:xfrm>
            <a:off x="5787193" y="9277350"/>
            <a:ext cx="961498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-1225979" y="3059541"/>
            <a:ext cx="3631569" cy="2462864"/>
          </a:xfrm>
          <a:custGeom>
            <a:avLst/>
            <a:gdLst/>
            <a:ahLst/>
            <a:cxnLst/>
            <a:rect l="l" t="t" r="r" b="b"/>
            <a:pathLst>
              <a:path w="3631569" h="2462864">
                <a:moveTo>
                  <a:pt x="0" y="0"/>
                </a:moveTo>
                <a:lnTo>
                  <a:pt x="3631569" y="0"/>
                </a:lnTo>
                <a:lnTo>
                  <a:pt x="3631569" y="2462864"/>
                </a:lnTo>
                <a:lnTo>
                  <a:pt x="0" y="2462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15880914" y="4682259"/>
            <a:ext cx="3634560" cy="2464892"/>
          </a:xfrm>
          <a:custGeom>
            <a:avLst/>
            <a:gdLst/>
            <a:ahLst/>
            <a:cxnLst/>
            <a:rect l="l" t="t" r="r" b="b"/>
            <a:pathLst>
              <a:path w="3634560" h="2464892">
                <a:moveTo>
                  <a:pt x="3634560" y="2464893"/>
                </a:moveTo>
                <a:lnTo>
                  <a:pt x="0" y="2464893"/>
                </a:lnTo>
                <a:lnTo>
                  <a:pt x="0" y="0"/>
                </a:lnTo>
                <a:lnTo>
                  <a:pt x="3634560" y="0"/>
                </a:lnTo>
                <a:lnTo>
                  <a:pt x="3634560" y="246489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5735000" y="1810891"/>
            <a:ext cx="6818001" cy="1136417"/>
            <a:chOff x="0" y="0"/>
            <a:chExt cx="1795687" cy="2993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887400" y="2002230"/>
            <a:ext cx="6818001" cy="1136417"/>
            <a:chOff x="0" y="0"/>
            <a:chExt cx="1795687" cy="2993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326841" y="9098183"/>
            <a:ext cx="2511101" cy="694829"/>
            <a:chOff x="0" y="0"/>
            <a:chExt cx="661360" cy="183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1360" cy="183000"/>
            </a:xfrm>
            <a:custGeom>
              <a:avLst/>
              <a:gdLst/>
              <a:ahLst/>
              <a:cxnLst/>
              <a:rect l="l" t="t" r="r" b="b"/>
              <a:pathLst>
                <a:path w="661360" h="183000">
                  <a:moveTo>
                    <a:pt x="91500" y="0"/>
                  </a:moveTo>
                  <a:lnTo>
                    <a:pt x="569860" y="0"/>
                  </a:lnTo>
                  <a:cubicBezTo>
                    <a:pt x="594127" y="0"/>
                    <a:pt x="617400" y="9640"/>
                    <a:pt x="634560" y="26800"/>
                  </a:cubicBezTo>
                  <a:cubicBezTo>
                    <a:pt x="651720" y="43959"/>
                    <a:pt x="661360" y="67233"/>
                    <a:pt x="661360" y="91500"/>
                  </a:cubicBezTo>
                  <a:lnTo>
                    <a:pt x="661360" y="91500"/>
                  </a:lnTo>
                  <a:cubicBezTo>
                    <a:pt x="661360" y="115767"/>
                    <a:pt x="651720" y="139041"/>
                    <a:pt x="634560" y="156201"/>
                  </a:cubicBezTo>
                  <a:cubicBezTo>
                    <a:pt x="617400" y="173360"/>
                    <a:pt x="594127" y="183000"/>
                    <a:pt x="5698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661360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15365344" y="9445598"/>
            <a:ext cx="961498" cy="1905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 flipV="1">
            <a:off x="5583602" y="8410671"/>
            <a:ext cx="939032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-464552" y="511757"/>
            <a:ext cx="5752116" cy="694829"/>
            <a:chOff x="0" y="0"/>
            <a:chExt cx="1514961" cy="183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14961" cy="183000"/>
            </a:xfrm>
            <a:custGeom>
              <a:avLst/>
              <a:gdLst/>
              <a:ahLst/>
              <a:cxnLst/>
              <a:rect l="l" t="t" r="r" b="b"/>
              <a:pathLst>
                <a:path w="1514961" h="183000">
                  <a:moveTo>
                    <a:pt x="91500" y="0"/>
                  </a:moveTo>
                  <a:lnTo>
                    <a:pt x="1423460" y="0"/>
                  </a:lnTo>
                  <a:cubicBezTo>
                    <a:pt x="1447728" y="0"/>
                    <a:pt x="1471001" y="9640"/>
                    <a:pt x="1488161" y="26800"/>
                  </a:cubicBezTo>
                  <a:cubicBezTo>
                    <a:pt x="1505320" y="43959"/>
                    <a:pt x="1514961" y="67233"/>
                    <a:pt x="1514961" y="91500"/>
                  </a:cubicBezTo>
                  <a:lnTo>
                    <a:pt x="1514961" y="91500"/>
                  </a:lnTo>
                  <a:cubicBezTo>
                    <a:pt x="1514961" y="115767"/>
                    <a:pt x="1505320" y="139041"/>
                    <a:pt x="1488161" y="156201"/>
                  </a:cubicBezTo>
                  <a:cubicBezTo>
                    <a:pt x="1471001" y="173360"/>
                    <a:pt x="1447728" y="183000"/>
                    <a:pt x="14234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514961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311880" y="553419"/>
            <a:ext cx="5575520" cy="55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III. Xây dựng hệ thống</a:t>
            </a:r>
          </a:p>
        </p:txBody>
      </p:sp>
      <p:sp>
        <p:nvSpPr>
          <p:cNvPr id="23" name="AutoShape 23"/>
          <p:cNvSpPr/>
          <p:nvPr/>
        </p:nvSpPr>
        <p:spPr>
          <a:xfrm>
            <a:off x="5287564" y="878222"/>
            <a:ext cx="765554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4251117" y="5921852"/>
            <a:ext cx="11114226" cy="1587747"/>
          </a:xfrm>
          <a:custGeom>
            <a:avLst/>
            <a:gdLst/>
            <a:ahLst/>
            <a:cxnLst/>
            <a:rect l="l" t="t" r="r" b="b"/>
            <a:pathLst>
              <a:path w="11114226" h="1587747">
                <a:moveTo>
                  <a:pt x="0" y="0"/>
                </a:moveTo>
                <a:lnTo>
                  <a:pt x="11114227" y="0"/>
                </a:lnTo>
                <a:lnTo>
                  <a:pt x="11114227" y="1587746"/>
                </a:lnTo>
                <a:lnTo>
                  <a:pt x="0" y="15877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9664783" y="3300784"/>
            <a:ext cx="2610628" cy="705060"/>
          </a:xfrm>
          <a:custGeom>
            <a:avLst/>
            <a:gdLst/>
            <a:ahLst/>
            <a:cxnLst/>
            <a:rect l="l" t="t" r="r" b="b"/>
            <a:pathLst>
              <a:path w="2610628" h="705060">
                <a:moveTo>
                  <a:pt x="0" y="0"/>
                </a:moveTo>
                <a:lnTo>
                  <a:pt x="2610628" y="0"/>
                </a:lnTo>
                <a:lnTo>
                  <a:pt x="2610628" y="705060"/>
                </a:lnTo>
                <a:lnTo>
                  <a:pt x="0" y="7050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9858165" y="4282516"/>
            <a:ext cx="2417246" cy="513903"/>
          </a:xfrm>
          <a:custGeom>
            <a:avLst/>
            <a:gdLst/>
            <a:ahLst/>
            <a:cxnLst/>
            <a:rect l="l" t="t" r="r" b="b"/>
            <a:pathLst>
              <a:path w="2417246" h="513903">
                <a:moveTo>
                  <a:pt x="0" y="0"/>
                </a:moveTo>
                <a:lnTo>
                  <a:pt x="2417246" y="0"/>
                </a:lnTo>
                <a:lnTo>
                  <a:pt x="2417246" y="513903"/>
                </a:lnTo>
                <a:lnTo>
                  <a:pt x="0" y="51390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6832752" y="8090623"/>
            <a:ext cx="3194119" cy="565815"/>
          </a:xfrm>
          <a:custGeom>
            <a:avLst/>
            <a:gdLst/>
            <a:ahLst/>
            <a:cxnLst/>
            <a:rect l="l" t="t" r="r" b="b"/>
            <a:pathLst>
              <a:path w="3194119" h="565815">
                <a:moveTo>
                  <a:pt x="0" y="0"/>
                </a:moveTo>
                <a:lnTo>
                  <a:pt x="3194119" y="0"/>
                </a:lnTo>
                <a:lnTo>
                  <a:pt x="3194119" y="565816"/>
                </a:lnTo>
                <a:lnTo>
                  <a:pt x="0" y="5658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6213745" y="2159965"/>
            <a:ext cx="6165310" cy="56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6"/>
              </a:lnSpc>
            </a:pPr>
            <a:r>
              <a:rPr lang="en-US" sz="3304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KHÔNG GIAN LÀM VIỆC ROBOT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698316" y="9210675"/>
            <a:ext cx="12485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Trang 9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270131" y="5044069"/>
            <a:ext cx="6495931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Bảng các góc khi gripper đạt z = 0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000720" y="3329782"/>
            <a:ext cx="566406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Đặt giới hạn góc như sau: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9524" y="3143416"/>
            <a:ext cx="7368800" cy="6097682"/>
          </a:xfrm>
          <a:custGeom>
            <a:avLst/>
            <a:gdLst/>
            <a:ahLst/>
            <a:cxnLst/>
            <a:rect l="l" t="t" r="r" b="b"/>
            <a:pathLst>
              <a:path w="7368800" h="6097682">
                <a:moveTo>
                  <a:pt x="0" y="0"/>
                </a:moveTo>
                <a:lnTo>
                  <a:pt x="7368799" y="0"/>
                </a:lnTo>
                <a:lnTo>
                  <a:pt x="7368799" y="6097682"/>
                </a:lnTo>
                <a:lnTo>
                  <a:pt x="0" y="60976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>
            <a:off x="-1225979" y="3059541"/>
            <a:ext cx="3631569" cy="2462864"/>
          </a:xfrm>
          <a:custGeom>
            <a:avLst/>
            <a:gdLst/>
            <a:ahLst/>
            <a:cxnLst/>
            <a:rect l="l" t="t" r="r" b="b"/>
            <a:pathLst>
              <a:path w="3631569" h="2462864">
                <a:moveTo>
                  <a:pt x="0" y="0"/>
                </a:moveTo>
                <a:lnTo>
                  <a:pt x="3631569" y="0"/>
                </a:lnTo>
                <a:lnTo>
                  <a:pt x="3631569" y="2462864"/>
                </a:lnTo>
                <a:lnTo>
                  <a:pt x="0" y="24628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486474" y="1090400"/>
            <a:ext cx="5494659" cy="4330394"/>
          </a:xfrm>
          <a:custGeom>
            <a:avLst/>
            <a:gdLst/>
            <a:ahLst/>
            <a:cxnLst/>
            <a:rect l="l" t="t" r="r" b="b"/>
            <a:pathLst>
              <a:path w="5494659" h="4330394">
                <a:moveTo>
                  <a:pt x="0" y="0"/>
                </a:moveTo>
                <a:lnTo>
                  <a:pt x="5494659" y="0"/>
                </a:lnTo>
                <a:lnTo>
                  <a:pt x="5494659" y="4330395"/>
                </a:lnTo>
                <a:lnTo>
                  <a:pt x="0" y="43303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5400000" flipH="1" flipV="1">
            <a:off x="15880914" y="4682259"/>
            <a:ext cx="3634560" cy="2464892"/>
          </a:xfrm>
          <a:custGeom>
            <a:avLst/>
            <a:gdLst/>
            <a:ahLst/>
            <a:cxnLst/>
            <a:rect l="l" t="t" r="r" b="b"/>
            <a:pathLst>
              <a:path w="3634560" h="2464892">
                <a:moveTo>
                  <a:pt x="3634560" y="2464893"/>
                </a:moveTo>
                <a:lnTo>
                  <a:pt x="0" y="2464893"/>
                </a:lnTo>
                <a:lnTo>
                  <a:pt x="0" y="0"/>
                </a:lnTo>
                <a:lnTo>
                  <a:pt x="3634560" y="0"/>
                </a:lnTo>
                <a:lnTo>
                  <a:pt x="3634560" y="2464893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8802612" y="4919046"/>
            <a:ext cx="5456325" cy="4986092"/>
          </a:xfrm>
          <a:custGeom>
            <a:avLst/>
            <a:gdLst/>
            <a:ahLst/>
            <a:cxnLst/>
            <a:rect l="l" t="t" r="r" b="b"/>
            <a:pathLst>
              <a:path w="5456325" h="4986092">
                <a:moveTo>
                  <a:pt x="0" y="0"/>
                </a:moveTo>
                <a:lnTo>
                  <a:pt x="5456326" y="0"/>
                </a:lnTo>
                <a:lnTo>
                  <a:pt x="5456326" y="4986092"/>
                </a:lnTo>
                <a:lnTo>
                  <a:pt x="0" y="49860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5735000" y="1810891"/>
            <a:ext cx="6818001" cy="1136417"/>
            <a:chOff x="0" y="0"/>
            <a:chExt cx="1795687" cy="2993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887400" y="2002230"/>
            <a:ext cx="6818001" cy="1136417"/>
            <a:chOff x="0" y="0"/>
            <a:chExt cx="1795687" cy="29930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326841" y="9098183"/>
            <a:ext cx="2511101" cy="694829"/>
            <a:chOff x="0" y="0"/>
            <a:chExt cx="661360" cy="183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61360" cy="183000"/>
            </a:xfrm>
            <a:custGeom>
              <a:avLst/>
              <a:gdLst/>
              <a:ahLst/>
              <a:cxnLst/>
              <a:rect l="l" t="t" r="r" b="b"/>
              <a:pathLst>
                <a:path w="661360" h="183000">
                  <a:moveTo>
                    <a:pt x="91500" y="0"/>
                  </a:moveTo>
                  <a:lnTo>
                    <a:pt x="569860" y="0"/>
                  </a:lnTo>
                  <a:cubicBezTo>
                    <a:pt x="594127" y="0"/>
                    <a:pt x="617400" y="9640"/>
                    <a:pt x="634560" y="26800"/>
                  </a:cubicBezTo>
                  <a:cubicBezTo>
                    <a:pt x="651720" y="43959"/>
                    <a:pt x="661360" y="67233"/>
                    <a:pt x="661360" y="91500"/>
                  </a:cubicBezTo>
                  <a:lnTo>
                    <a:pt x="661360" y="91500"/>
                  </a:lnTo>
                  <a:cubicBezTo>
                    <a:pt x="661360" y="115767"/>
                    <a:pt x="651720" y="139041"/>
                    <a:pt x="634560" y="156201"/>
                  </a:cubicBezTo>
                  <a:cubicBezTo>
                    <a:pt x="617400" y="173360"/>
                    <a:pt x="594127" y="183000"/>
                    <a:pt x="5698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661360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flipV="1">
            <a:off x="15365344" y="9445598"/>
            <a:ext cx="961498" cy="1905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1" name="Group 21"/>
          <p:cNvGrpSpPr/>
          <p:nvPr/>
        </p:nvGrpSpPr>
        <p:grpSpPr>
          <a:xfrm>
            <a:off x="-464552" y="511757"/>
            <a:ext cx="5752116" cy="694829"/>
            <a:chOff x="0" y="0"/>
            <a:chExt cx="1514961" cy="183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14961" cy="183000"/>
            </a:xfrm>
            <a:custGeom>
              <a:avLst/>
              <a:gdLst/>
              <a:ahLst/>
              <a:cxnLst/>
              <a:rect l="l" t="t" r="r" b="b"/>
              <a:pathLst>
                <a:path w="1514961" h="183000">
                  <a:moveTo>
                    <a:pt x="91500" y="0"/>
                  </a:moveTo>
                  <a:lnTo>
                    <a:pt x="1423460" y="0"/>
                  </a:lnTo>
                  <a:cubicBezTo>
                    <a:pt x="1447728" y="0"/>
                    <a:pt x="1471001" y="9640"/>
                    <a:pt x="1488161" y="26800"/>
                  </a:cubicBezTo>
                  <a:cubicBezTo>
                    <a:pt x="1505320" y="43959"/>
                    <a:pt x="1514961" y="67233"/>
                    <a:pt x="1514961" y="91500"/>
                  </a:cubicBezTo>
                  <a:lnTo>
                    <a:pt x="1514961" y="91500"/>
                  </a:lnTo>
                  <a:cubicBezTo>
                    <a:pt x="1514961" y="115767"/>
                    <a:pt x="1505320" y="139041"/>
                    <a:pt x="1488161" y="156201"/>
                  </a:cubicBezTo>
                  <a:cubicBezTo>
                    <a:pt x="1471001" y="173360"/>
                    <a:pt x="1447728" y="183000"/>
                    <a:pt x="14234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514961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11880" y="553419"/>
            <a:ext cx="5575520" cy="55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III. Xây dựng hệ thống</a:t>
            </a:r>
          </a:p>
        </p:txBody>
      </p:sp>
      <p:sp>
        <p:nvSpPr>
          <p:cNvPr id="25" name="AutoShape 25"/>
          <p:cNvSpPr/>
          <p:nvPr/>
        </p:nvSpPr>
        <p:spPr>
          <a:xfrm>
            <a:off x="5287564" y="878222"/>
            <a:ext cx="765554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6213745" y="2159965"/>
            <a:ext cx="6165310" cy="56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6"/>
              </a:lnSpc>
            </a:pPr>
            <a:r>
              <a:rPr lang="en-US" sz="3304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KHÔNG GIAN LÀM VIỆC ROBOT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688791" y="9210675"/>
            <a:ext cx="1420799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Trang 10</a:t>
            </a:r>
          </a:p>
          <a:p>
            <a:pPr algn="r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204295"/>
              </a:solidFill>
              <a:latin typeface="Clear Sans"/>
              <a:ea typeface="Clear Sans"/>
              <a:cs typeface="Clear Sans"/>
              <a:sym typeface="Clear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1299" y="3330276"/>
            <a:ext cx="7516095" cy="6134372"/>
          </a:xfrm>
          <a:custGeom>
            <a:avLst/>
            <a:gdLst/>
            <a:ahLst/>
            <a:cxnLst/>
            <a:rect l="l" t="t" r="r" b="b"/>
            <a:pathLst>
              <a:path w="7516095" h="6134372">
                <a:moveTo>
                  <a:pt x="0" y="0"/>
                </a:moveTo>
                <a:lnTo>
                  <a:pt x="7516095" y="0"/>
                </a:lnTo>
                <a:lnTo>
                  <a:pt x="7516095" y="6134372"/>
                </a:lnTo>
                <a:lnTo>
                  <a:pt x="0" y="61343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>
            <a:off x="-1225979" y="3059541"/>
            <a:ext cx="3631569" cy="2462864"/>
          </a:xfrm>
          <a:custGeom>
            <a:avLst/>
            <a:gdLst/>
            <a:ahLst/>
            <a:cxnLst/>
            <a:rect l="l" t="t" r="r" b="b"/>
            <a:pathLst>
              <a:path w="3631569" h="2462864">
                <a:moveTo>
                  <a:pt x="0" y="0"/>
                </a:moveTo>
                <a:lnTo>
                  <a:pt x="3631569" y="0"/>
                </a:lnTo>
                <a:lnTo>
                  <a:pt x="3631569" y="2462864"/>
                </a:lnTo>
                <a:lnTo>
                  <a:pt x="0" y="24628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5400000" flipH="1" flipV="1">
            <a:off x="15880914" y="4682259"/>
            <a:ext cx="3634560" cy="2464892"/>
          </a:xfrm>
          <a:custGeom>
            <a:avLst/>
            <a:gdLst/>
            <a:ahLst/>
            <a:cxnLst/>
            <a:rect l="l" t="t" r="r" b="b"/>
            <a:pathLst>
              <a:path w="3634560" h="2464892">
                <a:moveTo>
                  <a:pt x="3634560" y="2464893"/>
                </a:moveTo>
                <a:lnTo>
                  <a:pt x="0" y="2464893"/>
                </a:lnTo>
                <a:lnTo>
                  <a:pt x="0" y="0"/>
                </a:lnTo>
                <a:lnTo>
                  <a:pt x="3634560" y="0"/>
                </a:lnTo>
                <a:lnTo>
                  <a:pt x="3634560" y="2464893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5735000" y="1810891"/>
            <a:ext cx="6818001" cy="1136417"/>
            <a:chOff x="0" y="0"/>
            <a:chExt cx="1795687" cy="2993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887400" y="2002230"/>
            <a:ext cx="6818001" cy="1136417"/>
            <a:chOff x="0" y="0"/>
            <a:chExt cx="1795687" cy="2993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326841" y="9098183"/>
            <a:ext cx="2511101" cy="694829"/>
            <a:chOff x="0" y="0"/>
            <a:chExt cx="661360" cy="183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61360" cy="183000"/>
            </a:xfrm>
            <a:custGeom>
              <a:avLst/>
              <a:gdLst/>
              <a:ahLst/>
              <a:cxnLst/>
              <a:rect l="l" t="t" r="r" b="b"/>
              <a:pathLst>
                <a:path w="661360" h="183000">
                  <a:moveTo>
                    <a:pt x="91500" y="0"/>
                  </a:moveTo>
                  <a:lnTo>
                    <a:pt x="569860" y="0"/>
                  </a:lnTo>
                  <a:cubicBezTo>
                    <a:pt x="594127" y="0"/>
                    <a:pt x="617400" y="9640"/>
                    <a:pt x="634560" y="26800"/>
                  </a:cubicBezTo>
                  <a:cubicBezTo>
                    <a:pt x="651720" y="43959"/>
                    <a:pt x="661360" y="67233"/>
                    <a:pt x="661360" y="91500"/>
                  </a:cubicBezTo>
                  <a:lnTo>
                    <a:pt x="661360" y="91500"/>
                  </a:lnTo>
                  <a:cubicBezTo>
                    <a:pt x="661360" y="115767"/>
                    <a:pt x="651720" y="139041"/>
                    <a:pt x="634560" y="156201"/>
                  </a:cubicBezTo>
                  <a:cubicBezTo>
                    <a:pt x="617400" y="173360"/>
                    <a:pt x="594127" y="183000"/>
                    <a:pt x="5698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661360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 flipV="1">
            <a:off x="15365344" y="9445598"/>
            <a:ext cx="961498" cy="1905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6213745" y="2159965"/>
            <a:ext cx="6165310" cy="56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6"/>
              </a:lnSpc>
            </a:pPr>
            <a:r>
              <a:rPr lang="en-US" sz="3304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TÍNH TOÁN ĐỘNG HỌC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688791" y="9210675"/>
            <a:ext cx="144540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Trang 11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-464552" y="511757"/>
            <a:ext cx="5752116" cy="694829"/>
            <a:chOff x="0" y="0"/>
            <a:chExt cx="1514961" cy="183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14961" cy="183000"/>
            </a:xfrm>
            <a:custGeom>
              <a:avLst/>
              <a:gdLst/>
              <a:ahLst/>
              <a:cxnLst/>
              <a:rect l="l" t="t" r="r" b="b"/>
              <a:pathLst>
                <a:path w="1514961" h="183000">
                  <a:moveTo>
                    <a:pt x="91500" y="0"/>
                  </a:moveTo>
                  <a:lnTo>
                    <a:pt x="1423460" y="0"/>
                  </a:lnTo>
                  <a:cubicBezTo>
                    <a:pt x="1447728" y="0"/>
                    <a:pt x="1471001" y="9640"/>
                    <a:pt x="1488161" y="26800"/>
                  </a:cubicBezTo>
                  <a:cubicBezTo>
                    <a:pt x="1505320" y="43959"/>
                    <a:pt x="1514961" y="67233"/>
                    <a:pt x="1514961" y="91500"/>
                  </a:cubicBezTo>
                  <a:lnTo>
                    <a:pt x="1514961" y="91500"/>
                  </a:lnTo>
                  <a:cubicBezTo>
                    <a:pt x="1514961" y="115767"/>
                    <a:pt x="1505320" y="139041"/>
                    <a:pt x="1488161" y="156201"/>
                  </a:cubicBezTo>
                  <a:cubicBezTo>
                    <a:pt x="1471001" y="173360"/>
                    <a:pt x="1447728" y="183000"/>
                    <a:pt x="14234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514961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11880" y="553419"/>
            <a:ext cx="5575520" cy="55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III. Xây dựng hệ thống</a:t>
            </a:r>
          </a:p>
        </p:txBody>
      </p:sp>
      <p:sp>
        <p:nvSpPr>
          <p:cNvPr id="25" name="AutoShape 25"/>
          <p:cNvSpPr/>
          <p:nvPr/>
        </p:nvSpPr>
        <p:spPr>
          <a:xfrm>
            <a:off x="5287564" y="878222"/>
            <a:ext cx="765554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8059934" y="3277108"/>
            <a:ext cx="8986132" cy="5659299"/>
          </a:xfrm>
          <a:custGeom>
            <a:avLst/>
            <a:gdLst/>
            <a:ahLst/>
            <a:cxnLst/>
            <a:rect l="l" t="t" r="r" b="b"/>
            <a:pathLst>
              <a:path w="8986132" h="5659299">
                <a:moveTo>
                  <a:pt x="0" y="0"/>
                </a:moveTo>
                <a:lnTo>
                  <a:pt x="8986132" y="0"/>
                </a:lnTo>
                <a:lnTo>
                  <a:pt x="8986132" y="5659298"/>
                </a:lnTo>
                <a:lnTo>
                  <a:pt x="0" y="56592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-1225979" y="3059541"/>
            <a:ext cx="3631569" cy="2462864"/>
          </a:xfrm>
          <a:custGeom>
            <a:avLst/>
            <a:gdLst/>
            <a:ahLst/>
            <a:cxnLst/>
            <a:rect l="l" t="t" r="r" b="b"/>
            <a:pathLst>
              <a:path w="3631569" h="2462864">
                <a:moveTo>
                  <a:pt x="0" y="0"/>
                </a:moveTo>
                <a:lnTo>
                  <a:pt x="3631569" y="0"/>
                </a:lnTo>
                <a:lnTo>
                  <a:pt x="3631569" y="2462864"/>
                </a:lnTo>
                <a:lnTo>
                  <a:pt x="0" y="2462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15880914" y="4682259"/>
            <a:ext cx="3634560" cy="2464892"/>
          </a:xfrm>
          <a:custGeom>
            <a:avLst/>
            <a:gdLst/>
            <a:ahLst/>
            <a:cxnLst/>
            <a:rect l="l" t="t" r="r" b="b"/>
            <a:pathLst>
              <a:path w="3634560" h="2464892">
                <a:moveTo>
                  <a:pt x="3634560" y="2464893"/>
                </a:moveTo>
                <a:lnTo>
                  <a:pt x="0" y="2464893"/>
                </a:lnTo>
                <a:lnTo>
                  <a:pt x="0" y="0"/>
                </a:lnTo>
                <a:lnTo>
                  <a:pt x="3634560" y="0"/>
                </a:lnTo>
                <a:lnTo>
                  <a:pt x="3634560" y="246489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032081" y="4290973"/>
            <a:ext cx="7122043" cy="5637764"/>
          </a:xfrm>
          <a:custGeom>
            <a:avLst/>
            <a:gdLst/>
            <a:ahLst/>
            <a:cxnLst/>
            <a:rect l="l" t="t" r="r" b="b"/>
            <a:pathLst>
              <a:path w="7122043" h="5637764">
                <a:moveTo>
                  <a:pt x="0" y="0"/>
                </a:moveTo>
                <a:lnTo>
                  <a:pt x="7122042" y="0"/>
                </a:lnTo>
                <a:lnTo>
                  <a:pt x="7122042" y="5637764"/>
                </a:lnTo>
                <a:lnTo>
                  <a:pt x="0" y="56377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5735000" y="1810891"/>
            <a:ext cx="6818001" cy="1136417"/>
            <a:chOff x="0" y="0"/>
            <a:chExt cx="1795687" cy="2993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887400" y="2002230"/>
            <a:ext cx="6818001" cy="1136417"/>
            <a:chOff x="0" y="0"/>
            <a:chExt cx="1795687" cy="2993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326841" y="9098183"/>
            <a:ext cx="2511101" cy="694829"/>
            <a:chOff x="0" y="0"/>
            <a:chExt cx="661360" cy="183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61360" cy="183000"/>
            </a:xfrm>
            <a:custGeom>
              <a:avLst/>
              <a:gdLst/>
              <a:ahLst/>
              <a:cxnLst/>
              <a:rect l="l" t="t" r="r" b="b"/>
              <a:pathLst>
                <a:path w="661360" h="183000">
                  <a:moveTo>
                    <a:pt x="91500" y="0"/>
                  </a:moveTo>
                  <a:lnTo>
                    <a:pt x="569860" y="0"/>
                  </a:lnTo>
                  <a:cubicBezTo>
                    <a:pt x="594127" y="0"/>
                    <a:pt x="617400" y="9640"/>
                    <a:pt x="634560" y="26800"/>
                  </a:cubicBezTo>
                  <a:cubicBezTo>
                    <a:pt x="651720" y="43959"/>
                    <a:pt x="661360" y="67233"/>
                    <a:pt x="661360" y="91500"/>
                  </a:cubicBezTo>
                  <a:lnTo>
                    <a:pt x="661360" y="91500"/>
                  </a:lnTo>
                  <a:cubicBezTo>
                    <a:pt x="661360" y="115767"/>
                    <a:pt x="651720" y="139041"/>
                    <a:pt x="634560" y="156201"/>
                  </a:cubicBezTo>
                  <a:cubicBezTo>
                    <a:pt x="617400" y="173360"/>
                    <a:pt x="594127" y="183000"/>
                    <a:pt x="5698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661360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 flipV="1">
            <a:off x="15365344" y="9445598"/>
            <a:ext cx="961498" cy="1905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6213745" y="2159965"/>
            <a:ext cx="6165310" cy="56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6"/>
              </a:lnSpc>
            </a:pPr>
            <a:r>
              <a:rPr lang="en-US" sz="3304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TÍNH TOÁN ĐỘNG HỌC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688791" y="9210675"/>
            <a:ext cx="142079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Trang 12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352376" y="3346472"/>
            <a:ext cx="321637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Hướng gắp</a:t>
            </a:r>
          </a:p>
        </p:txBody>
      </p:sp>
      <p:sp>
        <p:nvSpPr>
          <p:cNvPr id="22" name="Freeform 22"/>
          <p:cNvSpPr/>
          <p:nvPr/>
        </p:nvSpPr>
        <p:spPr>
          <a:xfrm>
            <a:off x="13113831" y="3150760"/>
            <a:ext cx="2821794" cy="1893333"/>
          </a:xfrm>
          <a:custGeom>
            <a:avLst/>
            <a:gdLst/>
            <a:ahLst/>
            <a:cxnLst/>
            <a:rect l="l" t="t" r="r" b="b"/>
            <a:pathLst>
              <a:path w="2821794" h="1893333">
                <a:moveTo>
                  <a:pt x="0" y="0"/>
                </a:moveTo>
                <a:lnTo>
                  <a:pt x="2821793" y="0"/>
                </a:lnTo>
                <a:lnTo>
                  <a:pt x="2821793" y="1893332"/>
                </a:lnTo>
                <a:lnTo>
                  <a:pt x="0" y="18933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10585155" y="3641112"/>
            <a:ext cx="221587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Ma trận xoay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-464552" y="511757"/>
            <a:ext cx="5752116" cy="694829"/>
            <a:chOff x="0" y="0"/>
            <a:chExt cx="1514961" cy="183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514961" cy="183000"/>
            </a:xfrm>
            <a:custGeom>
              <a:avLst/>
              <a:gdLst/>
              <a:ahLst/>
              <a:cxnLst/>
              <a:rect l="l" t="t" r="r" b="b"/>
              <a:pathLst>
                <a:path w="1514961" h="183000">
                  <a:moveTo>
                    <a:pt x="91500" y="0"/>
                  </a:moveTo>
                  <a:lnTo>
                    <a:pt x="1423460" y="0"/>
                  </a:lnTo>
                  <a:cubicBezTo>
                    <a:pt x="1447728" y="0"/>
                    <a:pt x="1471001" y="9640"/>
                    <a:pt x="1488161" y="26800"/>
                  </a:cubicBezTo>
                  <a:cubicBezTo>
                    <a:pt x="1505320" y="43959"/>
                    <a:pt x="1514961" y="67233"/>
                    <a:pt x="1514961" y="91500"/>
                  </a:cubicBezTo>
                  <a:lnTo>
                    <a:pt x="1514961" y="91500"/>
                  </a:lnTo>
                  <a:cubicBezTo>
                    <a:pt x="1514961" y="115767"/>
                    <a:pt x="1505320" y="139041"/>
                    <a:pt x="1488161" y="156201"/>
                  </a:cubicBezTo>
                  <a:cubicBezTo>
                    <a:pt x="1471001" y="173360"/>
                    <a:pt x="1447728" y="183000"/>
                    <a:pt x="14234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514961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311880" y="553419"/>
            <a:ext cx="5575520" cy="55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III. Xây dựng hệ thống</a:t>
            </a:r>
          </a:p>
        </p:txBody>
      </p:sp>
      <p:sp>
        <p:nvSpPr>
          <p:cNvPr id="28" name="AutoShape 28"/>
          <p:cNvSpPr/>
          <p:nvPr/>
        </p:nvSpPr>
        <p:spPr>
          <a:xfrm>
            <a:off x="5287564" y="878222"/>
            <a:ext cx="765554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-1225979" y="3059541"/>
            <a:ext cx="3631569" cy="2462864"/>
          </a:xfrm>
          <a:custGeom>
            <a:avLst/>
            <a:gdLst/>
            <a:ahLst/>
            <a:cxnLst/>
            <a:rect l="l" t="t" r="r" b="b"/>
            <a:pathLst>
              <a:path w="3631569" h="2462864">
                <a:moveTo>
                  <a:pt x="0" y="0"/>
                </a:moveTo>
                <a:lnTo>
                  <a:pt x="3631569" y="0"/>
                </a:lnTo>
                <a:lnTo>
                  <a:pt x="3631569" y="2462864"/>
                </a:lnTo>
                <a:lnTo>
                  <a:pt x="0" y="2462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15880914" y="4682259"/>
            <a:ext cx="3634560" cy="2464892"/>
          </a:xfrm>
          <a:custGeom>
            <a:avLst/>
            <a:gdLst/>
            <a:ahLst/>
            <a:cxnLst/>
            <a:rect l="l" t="t" r="r" b="b"/>
            <a:pathLst>
              <a:path w="3634560" h="2464892">
                <a:moveTo>
                  <a:pt x="3634560" y="2464893"/>
                </a:moveTo>
                <a:lnTo>
                  <a:pt x="0" y="2464893"/>
                </a:lnTo>
                <a:lnTo>
                  <a:pt x="0" y="0"/>
                </a:lnTo>
                <a:lnTo>
                  <a:pt x="3634560" y="0"/>
                </a:lnTo>
                <a:lnTo>
                  <a:pt x="3634560" y="246489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5735000" y="1810891"/>
            <a:ext cx="6818001" cy="1136417"/>
            <a:chOff x="0" y="0"/>
            <a:chExt cx="1795687" cy="2993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887400" y="2002230"/>
            <a:ext cx="6818001" cy="1136417"/>
            <a:chOff x="0" y="0"/>
            <a:chExt cx="1795687" cy="2993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326841" y="9098183"/>
            <a:ext cx="2511101" cy="694829"/>
            <a:chOff x="0" y="0"/>
            <a:chExt cx="661360" cy="183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1360" cy="183000"/>
            </a:xfrm>
            <a:custGeom>
              <a:avLst/>
              <a:gdLst/>
              <a:ahLst/>
              <a:cxnLst/>
              <a:rect l="l" t="t" r="r" b="b"/>
              <a:pathLst>
                <a:path w="661360" h="183000">
                  <a:moveTo>
                    <a:pt x="91500" y="0"/>
                  </a:moveTo>
                  <a:lnTo>
                    <a:pt x="569860" y="0"/>
                  </a:lnTo>
                  <a:cubicBezTo>
                    <a:pt x="594127" y="0"/>
                    <a:pt x="617400" y="9640"/>
                    <a:pt x="634560" y="26800"/>
                  </a:cubicBezTo>
                  <a:cubicBezTo>
                    <a:pt x="651720" y="43959"/>
                    <a:pt x="661360" y="67233"/>
                    <a:pt x="661360" y="91500"/>
                  </a:cubicBezTo>
                  <a:lnTo>
                    <a:pt x="661360" y="91500"/>
                  </a:lnTo>
                  <a:cubicBezTo>
                    <a:pt x="661360" y="115767"/>
                    <a:pt x="651720" y="139041"/>
                    <a:pt x="634560" y="156201"/>
                  </a:cubicBezTo>
                  <a:cubicBezTo>
                    <a:pt x="617400" y="173360"/>
                    <a:pt x="594127" y="183000"/>
                    <a:pt x="5698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661360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15365344" y="9445598"/>
            <a:ext cx="961498" cy="1905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2713876" y="3424379"/>
            <a:ext cx="6142312" cy="5356850"/>
          </a:xfrm>
          <a:custGeom>
            <a:avLst/>
            <a:gdLst/>
            <a:ahLst/>
            <a:cxnLst/>
            <a:rect l="l" t="t" r="r" b="b"/>
            <a:pathLst>
              <a:path w="6142312" h="5356850">
                <a:moveTo>
                  <a:pt x="0" y="0"/>
                </a:moveTo>
                <a:lnTo>
                  <a:pt x="6142313" y="0"/>
                </a:lnTo>
                <a:lnTo>
                  <a:pt x="6142313" y="5356850"/>
                </a:lnTo>
                <a:lnTo>
                  <a:pt x="0" y="53568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1697668" y="3549923"/>
            <a:ext cx="2821794" cy="1893333"/>
          </a:xfrm>
          <a:custGeom>
            <a:avLst/>
            <a:gdLst/>
            <a:ahLst/>
            <a:cxnLst/>
            <a:rect l="l" t="t" r="r" b="b"/>
            <a:pathLst>
              <a:path w="2821794" h="1893333">
                <a:moveTo>
                  <a:pt x="0" y="0"/>
                </a:moveTo>
                <a:lnTo>
                  <a:pt x="2821793" y="0"/>
                </a:lnTo>
                <a:lnTo>
                  <a:pt x="2821793" y="1893333"/>
                </a:lnTo>
                <a:lnTo>
                  <a:pt x="0" y="18933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9144000" y="5443256"/>
            <a:ext cx="2240864" cy="1514950"/>
          </a:xfrm>
          <a:custGeom>
            <a:avLst/>
            <a:gdLst/>
            <a:ahLst/>
            <a:cxnLst/>
            <a:rect l="l" t="t" r="r" b="b"/>
            <a:pathLst>
              <a:path w="2240864" h="1514950">
                <a:moveTo>
                  <a:pt x="0" y="0"/>
                </a:moveTo>
                <a:lnTo>
                  <a:pt x="2240864" y="0"/>
                </a:lnTo>
                <a:lnTo>
                  <a:pt x="2240864" y="1514950"/>
                </a:lnTo>
                <a:lnTo>
                  <a:pt x="0" y="15149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>
            <a:off x="9296400" y="8270021"/>
            <a:ext cx="873016" cy="0"/>
          </a:xfrm>
          <a:prstGeom prst="line">
            <a:avLst/>
          </a:prstGeom>
          <a:ln w="114300" cap="flat">
            <a:solidFill>
              <a:srgbClr val="7AB3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0356333" y="7367781"/>
            <a:ext cx="1735052" cy="1690180"/>
          </a:xfrm>
          <a:custGeom>
            <a:avLst/>
            <a:gdLst/>
            <a:ahLst/>
            <a:cxnLst/>
            <a:rect l="l" t="t" r="r" b="b"/>
            <a:pathLst>
              <a:path w="1735052" h="1690180">
                <a:moveTo>
                  <a:pt x="0" y="0"/>
                </a:moveTo>
                <a:lnTo>
                  <a:pt x="1735052" y="0"/>
                </a:lnTo>
                <a:lnTo>
                  <a:pt x="1735052" y="1690180"/>
                </a:lnTo>
                <a:lnTo>
                  <a:pt x="0" y="169018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6213745" y="2159965"/>
            <a:ext cx="6165310" cy="56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6"/>
              </a:lnSpc>
            </a:pPr>
            <a:r>
              <a:rPr lang="en-US" sz="3304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TÍNH TOÁN ĐỘNG HỌC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688791" y="9210675"/>
            <a:ext cx="142079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Trang 13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168992" y="4040276"/>
            <a:ext cx="221587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Ma trận xoay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-464552" y="511757"/>
            <a:ext cx="5752116" cy="694829"/>
            <a:chOff x="0" y="0"/>
            <a:chExt cx="1514961" cy="183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514961" cy="183000"/>
            </a:xfrm>
            <a:custGeom>
              <a:avLst/>
              <a:gdLst/>
              <a:ahLst/>
              <a:cxnLst/>
              <a:rect l="l" t="t" r="r" b="b"/>
              <a:pathLst>
                <a:path w="1514961" h="183000">
                  <a:moveTo>
                    <a:pt x="91500" y="0"/>
                  </a:moveTo>
                  <a:lnTo>
                    <a:pt x="1423460" y="0"/>
                  </a:lnTo>
                  <a:cubicBezTo>
                    <a:pt x="1447728" y="0"/>
                    <a:pt x="1471001" y="9640"/>
                    <a:pt x="1488161" y="26800"/>
                  </a:cubicBezTo>
                  <a:cubicBezTo>
                    <a:pt x="1505320" y="43959"/>
                    <a:pt x="1514961" y="67233"/>
                    <a:pt x="1514961" y="91500"/>
                  </a:cubicBezTo>
                  <a:lnTo>
                    <a:pt x="1514961" y="91500"/>
                  </a:lnTo>
                  <a:cubicBezTo>
                    <a:pt x="1514961" y="115767"/>
                    <a:pt x="1505320" y="139041"/>
                    <a:pt x="1488161" y="156201"/>
                  </a:cubicBezTo>
                  <a:cubicBezTo>
                    <a:pt x="1471001" y="173360"/>
                    <a:pt x="1447728" y="183000"/>
                    <a:pt x="14234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514961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311880" y="553419"/>
            <a:ext cx="5575520" cy="55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III. Xây dựng hệ thống</a:t>
            </a:r>
          </a:p>
        </p:txBody>
      </p:sp>
      <p:sp>
        <p:nvSpPr>
          <p:cNvPr id="30" name="AutoShape 30"/>
          <p:cNvSpPr/>
          <p:nvPr/>
        </p:nvSpPr>
        <p:spPr>
          <a:xfrm>
            <a:off x="5287564" y="878222"/>
            <a:ext cx="765554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49514" y="4491197"/>
            <a:ext cx="7516095" cy="6134372"/>
          </a:xfrm>
          <a:custGeom>
            <a:avLst/>
            <a:gdLst/>
            <a:ahLst/>
            <a:cxnLst/>
            <a:rect l="l" t="t" r="r" b="b"/>
            <a:pathLst>
              <a:path w="7516095" h="6134372">
                <a:moveTo>
                  <a:pt x="0" y="0"/>
                </a:moveTo>
                <a:lnTo>
                  <a:pt x="7516095" y="0"/>
                </a:lnTo>
                <a:lnTo>
                  <a:pt x="7516095" y="6134372"/>
                </a:lnTo>
                <a:lnTo>
                  <a:pt x="0" y="61343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>
            <a:off x="-1225979" y="3059541"/>
            <a:ext cx="3631569" cy="2462864"/>
          </a:xfrm>
          <a:custGeom>
            <a:avLst/>
            <a:gdLst/>
            <a:ahLst/>
            <a:cxnLst/>
            <a:rect l="l" t="t" r="r" b="b"/>
            <a:pathLst>
              <a:path w="3631569" h="2462864">
                <a:moveTo>
                  <a:pt x="0" y="0"/>
                </a:moveTo>
                <a:lnTo>
                  <a:pt x="3631569" y="0"/>
                </a:lnTo>
                <a:lnTo>
                  <a:pt x="3631569" y="2462864"/>
                </a:lnTo>
                <a:lnTo>
                  <a:pt x="0" y="24628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5400000" flipH="1" flipV="1">
            <a:off x="15880914" y="4682259"/>
            <a:ext cx="3634560" cy="2464892"/>
          </a:xfrm>
          <a:custGeom>
            <a:avLst/>
            <a:gdLst/>
            <a:ahLst/>
            <a:cxnLst/>
            <a:rect l="l" t="t" r="r" b="b"/>
            <a:pathLst>
              <a:path w="3634560" h="2464892">
                <a:moveTo>
                  <a:pt x="3634560" y="2464893"/>
                </a:moveTo>
                <a:lnTo>
                  <a:pt x="0" y="2464893"/>
                </a:lnTo>
                <a:lnTo>
                  <a:pt x="0" y="0"/>
                </a:lnTo>
                <a:lnTo>
                  <a:pt x="3634560" y="0"/>
                </a:lnTo>
                <a:lnTo>
                  <a:pt x="3634560" y="2464893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5735000" y="1810891"/>
            <a:ext cx="6818001" cy="1136417"/>
            <a:chOff x="0" y="0"/>
            <a:chExt cx="1795687" cy="2993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887400" y="2002230"/>
            <a:ext cx="6818001" cy="1136417"/>
            <a:chOff x="0" y="0"/>
            <a:chExt cx="1795687" cy="2993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326841" y="9098183"/>
            <a:ext cx="2511101" cy="694829"/>
            <a:chOff x="0" y="0"/>
            <a:chExt cx="661360" cy="183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61360" cy="183000"/>
            </a:xfrm>
            <a:custGeom>
              <a:avLst/>
              <a:gdLst/>
              <a:ahLst/>
              <a:cxnLst/>
              <a:rect l="l" t="t" r="r" b="b"/>
              <a:pathLst>
                <a:path w="661360" h="183000">
                  <a:moveTo>
                    <a:pt x="91500" y="0"/>
                  </a:moveTo>
                  <a:lnTo>
                    <a:pt x="569860" y="0"/>
                  </a:lnTo>
                  <a:cubicBezTo>
                    <a:pt x="594127" y="0"/>
                    <a:pt x="617400" y="9640"/>
                    <a:pt x="634560" y="26800"/>
                  </a:cubicBezTo>
                  <a:cubicBezTo>
                    <a:pt x="651720" y="43959"/>
                    <a:pt x="661360" y="67233"/>
                    <a:pt x="661360" y="91500"/>
                  </a:cubicBezTo>
                  <a:lnTo>
                    <a:pt x="661360" y="91500"/>
                  </a:lnTo>
                  <a:cubicBezTo>
                    <a:pt x="661360" y="115767"/>
                    <a:pt x="651720" y="139041"/>
                    <a:pt x="634560" y="156201"/>
                  </a:cubicBezTo>
                  <a:cubicBezTo>
                    <a:pt x="617400" y="173360"/>
                    <a:pt x="594127" y="183000"/>
                    <a:pt x="5698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661360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 flipV="1">
            <a:off x="15365344" y="9445598"/>
            <a:ext cx="961498" cy="1905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3875408" y="3395419"/>
            <a:ext cx="11064307" cy="1095777"/>
          </a:xfrm>
          <a:custGeom>
            <a:avLst/>
            <a:gdLst/>
            <a:ahLst/>
            <a:cxnLst/>
            <a:rect l="l" t="t" r="r" b="b"/>
            <a:pathLst>
              <a:path w="11064307" h="1095777">
                <a:moveTo>
                  <a:pt x="0" y="0"/>
                </a:moveTo>
                <a:lnTo>
                  <a:pt x="11064307" y="0"/>
                </a:lnTo>
                <a:lnTo>
                  <a:pt x="11064307" y="1095778"/>
                </a:lnTo>
                <a:lnTo>
                  <a:pt x="0" y="109577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6213745" y="2159965"/>
            <a:ext cx="6165310" cy="56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6"/>
              </a:lnSpc>
            </a:pPr>
            <a:r>
              <a:rPr lang="en-US" sz="3304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TÍNH TOÁN ĐỘNG HỌC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688791" y="9210675"/>
            <a:ext cx="144540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Trang 14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-464552" y="511757"/>
            <a:ext cx="5752116" cy="694829"/>
            <a:chOff x="0" y="0"/>
            <a:chExt cx="1514961" cy="183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14961" cy="183000"/>
            </a:xfrm>
            <a:custGeom>
              <a:avLst/>
              <a:gdLst/>
              <a:ahLst/>
              <a:cxnLst/>
              <a:rect l="l" t="t" r="r" b="b"/>
              <a:pathLst>
                <a:path w="1514961" h="183000">
                  <a:moveTo>
                    <a:pt x="91500" y="0"/>
                  </a:moveTo>
                  <a:lnTo>
                    <a:pt x="1423460" y="0"/>
                  </a:lnTo>
                  <a:cubicBezTo>
                    <a:pt x="1447728" y="0"/>
                    <a:pt x="1471001" y="9640"/>
                    <a:pt x="1488161" y="26800"/>
                  </a:cubicBezTo>
                  <a:cubicBezTo>
                    <a:pt x="1505320" y="43959"/>
                    <a:pt x="1514961" y="67233"/>
                    <a:pt x="1514961" y="91500"/>
                  </a:cubicBezTo>
                  <a:lnTo>
                    <a:pt x="1514961" y="91500"/>
                  </a:lnTo>
                  <a:cubicBezTo>
                    <a:pt x="1514961" y="115767"/>
                    <a:pt x="1505320" y="139041"/>
                    <a:pt x="1488161" y="156201"/>
                  </a:cubicBezTo>
                  <a:cubicBezTo>
                    <a:pt x="1471001" y="173360"/>
                    <a:pt x="1447728" y="183000"/>
                    <a:pt x="14234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514961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311880" y="553419"/>
            <a:ext cx="5575520" cy="55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III. Xây dựng hệ thống</a:t>
            </a:r>
          </a:p>
        </p:txBody>
      </p:sp>
      <p:sp>
        <p:nvSpPr>
          <p:cNvPr id="26" name="AutoShape 26"/>
          <p:cNvSpPr/>
          <p:nvPr/>
        </p:nvSpPr>
        <p:spPr>
          <a:xfrm>
            <a:off x="5287564" y="878222"/>
            <a:ext cx="765554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-1225979" y="3059541"/>
            <a:ext cx="3631569" cy="2462864"/>
          </a:xfrm>
          <a:custGeom>
            <a:avLst/>
            <a:gdLst/>
            <a:ahLst/>
            <a:cxnLst/>
            <a:rect l="l" t="t" r="r" b="b"/>
            <a:pathLst>
              <a:path w="3631569" h="2462864">
                <a:moveTo>
                  <a:pt x="0" y="0"/>
                </a:moveTo>
                <a:lnTo>
                  <a:pt x="3631569" y="0"/>
                </a:lnTo>
                <a:lnTo>
                  <a:pt x="3631569" y="2462864"/>
                </a:lnTo>
                <a:lnTo>
                  <a:pt x="0" y="2462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15880914" y="4682259"/>
            <a:ext cx="3634560" cy="2464892"/>
          </a:xfrm>
          <a:custGeom>
            <a:avLst/>
            <a:gdLst/>
            <a:ahLst/>
            <a:cxnLst/>
            <a:rect l="l" t="t" r="r" b="b"/>
            <a:pathLst>
              <a:path w="3634560" h="2464892">
                <a:moveTo>
                  <a:pt x="3634560" y="2464893"/>
                </a:moveTo>
                <a:lnTo>
                  <a:pt x="0" y="2464893"/>
                </a:lnTo>
                <a:lnTo>
                  <a:pt x="0" y="0"/>
                </a:lnTo>
                <a:lnTo>
                  <a:pt x="3634560" y="0"/>
                </a:lnTo>
                <a:lnTo>
                  <a:pt x="3634560" y="246489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5735000" y="1810891"/>
            <a:ext cx="6818001" cy="1136417"/>
            <a:chOff x="0" y="0"/>
            <a:chExt cx="1795687" cy="2993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887400" y="2002230"/>
            <a:ext cx="6818001" cy="1136417"/>
            <a:chOff x="0" y="0"/>
            <a:chExt cx="1795687" cy="2993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326841" y="9098183"/>
            <a:ext cx="2511101" cy="694829"/>
            <a:chOff x="0" y="0"/>
            <a:chExt cx="661360" cy="183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1360" cy="183000"/>
            </a:xfrm>
            <a:custGeom>
              <a:avLst/>
              <a:gdLst/>
              <a:ahLst/>
              <a:cxnLst/>
              <a:rect l="l" t="t" r="r" b="b"/>
              <a:pathLst>
                <a:path w="661360" h="183000">
                  <a:moveTo>
                    <a:pt x="91500" y="0"/>
                  </a:moveTo>
                  <a:lnTo>
                    <a:pt x="569860" y="0"/>
                  </a:lnTo>
                  <a:cubicBezTo>
                    <a:pt x="594127" y="0"/>
                    <a:pt x="617400" y="9640"/>
                    <a:pt x="634560" y="26800"/>
                  </a:cubicBezTo>
                  <a:cubicBezTo>
                    <a:pt x="651720" y="43959"/>
                    <a:pt x="661360" y="67233"/>
                    <a:pt x="661360" y="91500"/>
                  </a:cubicBezTo>
                  <a:lnTo>
                    <a:pt x="661360" y="91500"/>
                  </a:lnTo>
                  <a:cubicBezTo>
                    <a:pt x="661360" y="115767"/>
                    <a:pt x="651720" y="139041"/>
                    <a:pt x="634560" y="156201"/>
                  </a:cubicBezTo>
                  <a:cubicBezTo>
                    <a:pt x="617400" y="173360"/>
                    <a:pt x="594127" y="183000"/>
                    <a:pt x="5698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661360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15365344" y="9445598"/>
            <a:ext cx="961498" cy="1905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>
            <a:off x="11352484" y="6435819"/>
            <a:ext cx="1026571" cy="0"/>
          </a:xfrm>
          <a:prstGeom prst="line">
            <a:avLst/>
          </a:prstGeom>
          <a:ln w="142875" cap="flat">
            <a:solidFill>
              <a:srgbClr val="7AB3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2807680" y="6136242"/>
            <a:ext cx="2617354" cy="599153"/>
          </a:xfrm>
          <a:custGeom>
            <a:avLst/>
            <a:gdLst/>
            <a:ahLst/>
            <a:cxnLst/>
            <a:rect l="l" t="t" r="r" b="b"/>
            <a:pathLst>
              <a:path w="2617354" h="599153">
                <a:moveTo>
                  <a:pt x="0" y="0"/>
                </a:moveTo>
                <a:lnTo>
                  <a:pt x="2617354" y="0"/>
                </a:lnTo>
                <a:lnTo>
                  <a:pt x="2617354" y="599154"/>
                </a:lnTo>
                <a:lnTo>
                  <a:pt x="0" y="5991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5887400" y="3497696"/>
            <a:ext cx="5168137" cy="5876246"/>
          </a:xfrm>
          <a:custGeom>
            <a:avLst/>
            <a:gdLst/>
            <a:ahLst/>
            <a:cxnLst/>
            <a:rect l="l" t="t" r="r" b="b"/>
            <a:pathLst>
              <a:path w="5168137" h="5876246">
                <a:moveTo>
                  <a:pt x="0" y="0"/>
                </a:moveTo>
                <a:lnTo>
                  <a:pt x="5168137" y="0"/>
                </a:lnTo>
                <a:lnTo>
                  <a:pt x="5168137" y="5876246"/>
                </a:lnTo>
                <a:lnTo>
                  <a:pt x="0" y="58762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6213745" y="2159965"/>
            <a:ext cx="6165310" cy="56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6"/>
              </a:lnSpc>
            </a:pPr>
            <a:r>
              <a:rPr lang="en-US" sz="3304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TÍNH TOÁN ĐỘNG HỌC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688791" y="9210675"/>
            <a:ext cx="139618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Trang 15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-464552" y="511757"/>
            <a:ext cx="5752116" cy="694829"/>
            <a:chOff x="0" y="0"/>
            <a:chExt cx="1514961" cy="183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514961" cy="183000"/>
            </a:xfrm>
            <a:custGeom>
              <a:avLst/>
              <a:gdLst/>
              <a:ahLst/>
              <a:cxnLst/>
              <a:rect l="l" t="t" r="r" b="b"/>
              <a:pathLst>
                <a:path w="1514961" h="183000">
                  <a:moveTo>
                    <a:pt x="91500" y="0"/>
                  </a:moveTo>
                  <a:lnTo>
                    <a:pt x="1423460" y="0"/>
                  </a:lnTo>
                  <a:cubicBezTo>
                    <a:pt x="1447728" y="0"/>
                    <a:pt x="1471001" y="9640"/>
                    <a:pt x="1488161" y="26800"/>
                  </a:cubicBezTo>
                  <a:cubicBezTo>
                    <a:pt x="1505320" y="43959"/>
                    <a:pt x="1514961" y="67233"/>
                    <a:pt x="1514961" y="91500"/>
                  </a:cubicBezTo>
                  <a:lnTo>
                    <a:pt x="1514961" y="91500"/>
                  </a:lnTo>
                  <a:cubicBezTo>
                    <a:pt x="1514961" y="115767"/>
                    <a:pt x="1505320" y="139041"/>
                    <a:pt x="1488161" y="156201"/>
                  </a:cubicBezTo>
                  <a:cubicBezTo>
                    <a:pt x="1471001" y="173360"/>
                    <a:pt x="1447728" y="183000"/>
                    <a:pt x="14234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514961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11880" y="553419"/>
            <a:ext cx="5575520" cy="55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III. Xây dựng hệ thống</a:t>
            </a:r>
          </a:p>
        </p:txBody>
      </p:sp>
      <p:sp>
        <p:nvSpPr>
          <p:cNvPr id="27" name="AutoShape 27"/>
          <p:cNvSpPr/>
          <p:nvPr/>
        </p:nvSpPr>
        <p:spPr>
          <a:xfrm>
            <a:off x="5287564" y="878222"/>
            <a:ext cx="765554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365909" y="3554194"/>
            <a:ext cx="7753831" cy="5543989"/>
          </a:xfrm>
          <a:custGeom>
            <a:avLst/>
            <a:gdLst/>
            <a:ahLst/>
            <a:cxnLst/>
            <a:rect l="l" t="t" r="r" b="b"/>
            <a:pathLst>
              <a:path w="7753831" h="5543989">
                <a:moveTo>
                  <a:pt x="0" y="0"/>
                </a:moveTo>
                <a:lnTo>
                  <a:pt x="7753831" y="0"/>
                </a:lnTo>
                <a:lnTo>
                  <a:pt x="7753831" y="5543989"/>
                </a:lnTo>
                <a:lnTo>
                  <a:pt x="0" y="55439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>
            <a:off x="-1225979" y="3059541"/>
            <a:ext cx="3631569" cy="2462864"/>
          </a:xfrm>
          <a:custGeom>
            <a:avLst/>
            <a:gdLst/>
            <a:ahLst/>
            <a:cxnLst/>
            <a:rect l="l" t="t" r="r" b="b"/>
            <a:pathLst>
              <a:path w="3631569" h="2462864">
                <a:moveTo>
                  <a:pt x="0" y="0"/>
                </a:moveTo>
                <a:lnTo>
                  <a:pt x="3631569" y="0"/>
                </a:lnTo>
                <a:lnTo>
                  <a:pt x="3631569" y="2462864"/>
                </a:lnTo>
                <a:lnTo>
                  <a:pt x="0" y="24628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5400000" flipH="1" flipV="1">
            <a:off x="15880914" y="4682259"/>
            <a:ext cx="3634560" cy="2464892"/>
          </a:xfrm>
          <a:custGeom>
            <a:avLst/>
            <a:gdLst/>
            <a:ahLst/>
            <a:cxnLst/>
            <a:rect l="l" t="t" r="r" b="b"/>
            <a:pathLst>
              <a:path w="3634560" h="2464892">
                <a:moveTo>
                  <a:pt x="3634560" y="2464893"/>
                </a:moveTo>
                <a:lnTo>
                  <a:pt x="0" y="2464893"/>
                </a:lnTo>
                <a:lnTo>
                  <a:pt x="0" y="0"/>
                </a:lnTo>
                <a:lnTo>
                  <a:pt x="3634560" y="0"/>
                </a:lnTo>
                <a:lnTo>
                  <a:pt x="3634560" y="2464893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5735000" y="1810891"/>
            <a:ext cx="6818001" cy="1136417"/>
            <a:chOff x="0" y="0"/>
            <a:chExt cx="1795687" cy="2993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887400" y="2002230"/>
            <a:ext cx="6818001" cy="1136417"/>
            <a:chOff x="0" y="0"/>
            <a:chExt cx="1795687" cy="2993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326841" y="9098183"/>
            <a:ext cx="2511101" cy="694829"/>
            <a:chOff x="0" y="0"/>
            <a:chExt cx="661360" cy="183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61360" cy="183000"/>
            </a:xfrm>
            <a:custGeom>
              <a:avLst/>
              <a:gdLst/>
              <a:ahLst/>
              <a:cxnLst/>
              <a:rect l="l" t="t" r="r" b="b"/>
              <a:pathLst>
                <a:path w="661360" h="183000">
                  <a:moveTo>
                    <a:pt x="91500" y="0"/>
                  </a:moveTo>
                  <a:lnTo>
                    <a:pt x="569860" y="0"/>
                  </a:lnTo>
                  <a:cubicBezTo>
                    <a:pt x="594127" y="0"/>
                    <a:pt x="617400" y="9640"/>
                    <a:pt x="634560" y="26800"/>
                  </a:cubicBezTo>
                  <a:cubicBezTo>
                    <a:pt x="651720" y="43959"/>
                    <a:pt x="661360" y="67233"/>
                    <a:pt x="661360" y="91500"/>
                  </a:cubicBezTo>
                  <a:lnTo>
                    <a:pt x="661360" y="91500"/>
                  </a:lnTo>
                  <a:cubicBezTo>
                    <a:pt x="661360" y="115767"/>
                    <a:pt x="651720" y="139041"/>
                    <a:pt x="634560" y="156201"/>
                  </a:cubicBezTo>
                  <a:cubicBezTo>
                    <a:pt x="617400" y="173360"/>
                    <a:pt x="594127" y="183000"/>
                    <a:pt x="5698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661360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 flipV="1">
            <a:off x="15365344" y="9445598"/>
            <a:ext cx="961498" cy="1905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0653140" y="4748722"/>
            <a:ext cx="5282484" cy="3961863"/>
          </a:xfrm>
          <a:custGeom>
            <a:avLst/>
            <a:gdLst/>
            <a:ahLst/>
            <a:cxnLst/>
            <a:rect l="l" t="t" r="r" b="b"/>
            <a:pathLst>
              <a:path w="5282484" h="3961863">
                <a:moveTo>
                  <a:pt x="0" y="0"/>
                </a:moveTo>
                <a:lnTo>
                  <a:pt x="5282484" y="0"/>
                </a:lnTo>
                <a:lnTo>
                  <a:pt x="5282484" y="3961863"/>
                </a:lnTo>
                <a:lnTo>
                  <a:pt x="0" y="39618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6213745" y="2159965"/>
            <a:ext cx="6165310" cy="56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6"/>
              </a:lnSpc>
            </a:pPr>
            <a:r>
              <a:rPr lang="en-US" sz="3304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TÍNH TOÁN ĐỘNG HỌC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688791" y="9210675"/>
            <a:ext cx="144540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Trang 16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-464552" y="511757"/>
            <a:ext cx="5752116" cy="694829"/>
            <a:chOff x="0" y="0"/>
            <a:chExt cx="1514961" cy="183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14961" cy="183000"/>
            </a:xfrm>
            <a:custGeom>
              <a:avLst/>
              <a:gdLst/>
              <a:ahLst/>
              <a:cxnLst/>
              <a:rect l="l" t="t" r="r" b="b"/>
              <a:pathLst>
                <a:path w="1514961" h="183000">
                  <a:moveTo>
                    <a:pt x="91500" y="0"/>
                  </a:moveTo>
                  <a:lnTo>
                    <a:pt x="1423460" y="0"/>
                  </a:lnTo>
                  <a:cubicBezTo>
                    <a:pt x="1447728" y="0"/>
                    <a:pt x="1471001" y="9640"/>
                    <a:pt x="1488161" y="26800"/>
                  </a:cubicBezTo>
                  <a:cubicBezTo>
                    <a:pt x="1505320" y="43959"/>
                    <a:pt x="1514961" y="67233"/>
                    <a:pt x="1514961" y="91500"/>
                  </a:cubicBezTo>
                  <a:lnTo>
                    <a:pt x="1514961" y="91500"/>
                  </a:lnTo>
                  <a:cubicBezTo>
                    <a:pt x="1514961" y="115767"/>
                    <a:pt x="1505320" y="139041"/>
                    <a:pt x="1488161" y="156201"/>
                  </a:cubicBezTo>
                  <a:cubicBezTo>
                    <a:pt x="1471001" y="173360"/>
                    <a:pt x="1447728" y="183000"/>
                    <a:pt x="14234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514961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311880" y="553419"/>
            <a:ext cx="5575520" cy="55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III. Xây dựng hệ thống</a:t>
            </a:r>
          </a:p>
        </p:txBody>
      </p:sp>
      <p:sp>
        <p:nvSpPr>
          <p:cNvPr id="26" name="AutoShape 26"/>
          <p:cNvSpPr/>
          <p:nvPr/>
        </p:nvSpPr>
        <p:spPr>
          <a:xfrm>
            <a:off x="5287564" y="878222"/>
            <a:ext cx="765554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53164" y="3554194"/>
            <a:ext cx="7753831" cy="5543989"/>
          </a:xfrm>
          <a:custGeom>
            <a:avLst/>
            <a:gdLst/>
            <a:ahLst/>
            <a:cxnLst/>
            <a:rect l="l" t="t" r="r" b="b"/>
            <a:pathLst>
              <a:path w="7753831" h="5543989">
                <a:moveTo>
                  <a:pt x="0" y="0"/>
                </a:moveTo>
                <a:lnTo>
                  <a:pt x="7753831" y="0"/>
                </a:lnTo>
                <a:lnTo>
                  <a:pt x="7753831" y="5543989"/>
                </a:lnTo>
                <a:lnTo>
                  <a:pt x="0" y="55439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>
            <a:off x="-1225979" y="3059541"/>
            <a:ext cx="3631569" cy="2462864"/>
          </a:xfrm>
          <a:custGeom>
            <a:avLst/>
            <a:gdLst/>
            <a:ahLst/>
            <a:cxnLst/>
            <a:rect l="l" t="t" r="r" b="b"/>
            <a:pathLst>
              <a:path w="3631569" h="2462864">
                <a:moveTo>
                  <a:pt x="0" y="0"/>
                </a:moveTo>
                <a:lnTo>
                  <a:pt x="3631569" y="0"/>
                </a:lnTo>
                <a:lnTo>
                  <a:pt x="3631569" y="2462864"/>
                </a:lnTo>
                <a:lnTo>
                  <a:pt x="0" y="24628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258279" y="5322490"/>
            <a:ext cx="8589443" cy="2588781"/>
          </a:xfrm>
          <a:custGeom>
            <a:avLst/>
            <a:gdLst/>
            <a:ahLst/>
            <a:cxnLst/>
            <a:rect l="l" t="t" r="r" b="b"/>
            <a:pathLst>
              <a:path w="8589443" h="2588781">
                <a:moveTo>
                  <a:pt x="0" y="0"/>
                </a:moveTo>
                <a:lnTo>
                  <a:pt x="8589443" y="0"/>
                </a:lnTo>
                <a:lnTo>
                  <a:pt x="8589443" y="2588781"/>
                </a:lnTo>
                <a:lnTo>
                  <a:pt x="0" y="25887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5400000" flipH="1" flipV="1">
            <a:off x="15880914" y="4682259"/>
            <a:ext cx="3634560" cy="2464892"/>
          </a:xfrm>
          <a:custGeom>
            <a:avLst/>
            <a:gdLst/>
            <a:ahLst/>
            <a:cxnLst/>
            <a:rect l="l" t="t" r="r" b="b"/>
            <a:pathLst>
              <a:path w="3634560" h="2464892">
                <a:moveTo>
                  <a:pt x="3634560" y="2464893"/>
                </a:moveTo>
                <a:lnTo>
                  <a:pt x="0" y="2464893"/>
                </a:lnTo>
                <a:lnTo>
                  <a:pt x="0" y="0"/>
                </a:lnTo>
                <a:lnTo>
                  <a:pt x="3634560" y="0"/>
                </a:lnTo>
                <a:lnTo>
                  <a:pt x="3634560" y="2464893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5735000" y="1810891"/>
            <a:ext cx="6818001" cy="1136417"/>
            <a:chOff x="0" y="0"/>
            <a:chExt cx="1795687" cy="29930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887400" y="2002230"/>
            <a:ext cx="6818001" cy="1136417"/>
            <a:chOff x="0" y="0"/>
            <a:chExt cx="1795687" cy="29930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6326841" y="9098183"/>
            <a:ext cx="2511101" cy="694829"/>
            <a:chOff x="0" y="0"/>
            <a:chExt cx="661360" cy="183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61360" cy="183000"/>
            </a:xfrm>
            <a:custGeom>
              <a:avLst/>
              <a:gdLst/>
              <a:ahLst/>
              <a:cxnLst/>
              <a:rect l="l" t="t" r="r" b="b"/>
              <a:pathLst>
                <a:path w="661360" h="183000">
                  <a:moveTo>
                    <a:pt x="91500" y="0"/>
                  </a:moveTo>
                  <a:lnTo>
                    <a:pt x="569860" y="0"/>
                  </a:lnTo>
                  <a:cubicBezTo>
                    <a:pt x="594127" y="0"/>
                    <a:pt x="617400" y="9640"/>
                    <a:pt x="634560" y="26800"/>
                  </a:cubicBezTo>
                  <a:cubicBezTo>
                    <a:pt x="651720" y="43959"/>
                    <a:pt x="661360" y="67233"/>
                    <a:pt x="661360" y="91500"/>
                  </a:cubicBezTo>
                  <a:lnTo>
                    <a:pt x="661360" y="91500"/>
                  </a:lnTo>
                  <a:cubicBezTo>
                    <a:pt x="661360" y="115767"/>
                    <a:pt x="651720" y="139041"/>
                    <a:pt x="634560" y="156201"/>
                  </a:cubicBezTo>
                  <a:cubicBezTo>
                    <a:pt x="617400" y="173360"/>
                    <a:pt x="594127" y="183000"/>
                    <a:pt x="5698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661360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 flipV="1">
            <a:off x="15365344" y="9445598"/>
            <a:ext cx="961498" cy="1905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6213745" y="2159965"/>
            <a:ext cx="6165310" cy="56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6"/>
              </a:lnSpc>
            </a:pPr>
            <a:r>
              <a:rPr lang="en-US" sz="3304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TÍNH TOÁN ĐỘNG HỌC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688791" y="9210675"/>
            <a:ext cx="144540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Trang 17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-464552" y="511757"/>
            <a:ext cx="5752116" cy="694829"/>
            <a:chOff x="0" y="0"/>
            <a:chExt cx="1514961" cy="183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14961" cy="183000"/>
            </a:xfrm>
            <a:custGeom>
              <a:avLst/>
              <a:gdLst/>
              <a:ahLst/>
              <a:cxnLst/>
              <a:rect l="l" t="t" r="r" b="b"/>
              <a:pathLst>
                <a:path w="1514961" h="183000">
                  <a:moveTo>
                    <a:pt x="91500" y="0"/>
                  </a:moveTo>
                  <a:lnTo>
                    <a:pt x="1423460" y="0"/>
                  </a:lnTo>
                  <a:cubicBezTo>
                    <a:pt x="1447728" y="0"/>
                    <a:pt x="1471001" y="9640"/>
                    <a:pt x="1488161" y="26800"/>
                  </a:cubicBezTo>
                  <a:cubicBezTo>
                    <a:pt x="1505320" y="43959"/>
                    <a:pt x="1514961" y="67233"/>
                    <a:pt x="1514961" y="91500"/>
                  </a:cubicBezTo>
                  <a:lnTo>
                    <a:pt x="1514961" y="91500"/>
                  </a:lnTo>
                  <a:cubicBezTo>
                    <a:pt x="1514961" y="115767"/>
                    <a:pt x="1505320" y="139041"/>
                    <a:pt x="1488161" y="156201"/>
                  </a:cubicBezTo>
                  <a:cubicBezTo>
                    <a:pt x="1471001" y="173360"/>
                    <a:pt x="1447728" y="183000"/>
                    <a:pt x="14234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514961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311880" y="553419"/>
            <a:ext cx="5575520" cy="55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III. Xây dựng hệ thống</a:t>
            </a:r>
          </a:p>
        </p:txBody>
      </p:sp>
      <p:sp>
        <p:nvSpPr>
          <p:cNvPr id="26" name="AutoShape 26"/>
          <p:cNvSpPr/>
          <p:nvPr/>
        </p:nvSpPr>
        <p:spPr>
          <a:xfrm>
            <a:off x="5287564" y="878222"/>
            <a:ext cx="765554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-1225979" y="3059541"/>
            <a:ext cx="3631569" cy="2462864"/>
          </a:xfrm>
          <a:custGeom>
            <a:avLst/>
            <a:gdLst/>
            <a:ahLst/>
            <a:cxnLst/>
            <a:rect l="l" t="t" r="r" b="b"/>
            <a:pathLst>
              <a:path w="3631569" h="2462864">
                <a:moveTo>
                  <a:pt x="0" y="0"/>
                </a:moveTo>
                <a:lnTo>
                  <a:pt x="3631569" y="0"/>
                </a:lnTo>
                <a:lnTo>
                  <a:pt x="3631569" y="2462864"/>
                </a:lnTo>
                <a:lnTo>
                  <a:pt x="0" y="2462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15880914" y="4682259"/>
            <a:ext cx="3634560" cy="2464892"/>
          </a:xfrm>
          <a:custGeom>
            <a:avLst/>
            <a:gdLst/>
            <a:ahLst/>
            <a:cxnLst/>
            <a:rect l="l" t="t" r="r" b="b"/>
            <a:pathLst>
              <a:path w="3634560" h="2464892">
                <a:moveTo>
                  <a:pt x="3634560" y="2464893"/>
                </a:moveTo>
                <a:lnTo>
                  <a:pt x="0" y="2464893"/>
                </a:lnTo>
                <a:lnTo>
                  <a:pt x="0" y="0"/>
                </a:lnTo>
                <a:lnTo>
                  <a:pt x="3634560" y="0"/>
                </a:lnTo>
                <a:lnTo>
                  <a:pt x="3634560" y="246489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5735000" y="1810891"/>
            <a:ext cx="6818001" cy="1136417"/>
            <a:chOff x="0" y="0"/>
            <a:chExt cx="1795687" cy="2993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887400" y="2002230"/>
            <a:ext cx="6818001" cy="1136417"/>
            <a:chOff x="0" y="0"/>
            <a:chExt cx="1795687" cy="2993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326841" y="9098183"/>
            <a:ext cx="2511101" cy="694829"/>
            <a:chOff x="0" y="0"/>
            <a:chExt cx="661360" cy="183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1360" cy="183000"/>
            </a:xfrm>
            <a:custGeom>
              <a:avLst/>
              <a:gdLst/>
              <a:ahLst/>
              <a:cxnLst/>
              <a:rect l="l" t="t" r="r" b="b"/>
              <a:pathLst>
                <a:path w="661360" h="183000">
                  <a:moveTo>
                    <a:pt x="91500" y="0"/>
                  </a:moveTo>
                  <a:lnTo>
                    <a:pt x="569860" y="0"/>
                  </a:lnTo>
                  <a:cubicBezTo>
                    <a:pt x="594127" y="0"/>
                    <a:pt x="617400" y="9640"/>
                    <a:pt x="634560" y="26800"/>
                  </a:cubicBezTo>
                  <a:cubicBezTo>
                    <a:pt x="651720" y="43959"/>
                    <a:pt x="661360" y="67233"/>
                    <a:pt x="661360" y="91500"/>
                  </a:cubicBezTo>
                  <a:lnTo>
                    <a:pt x="661360" y="91500"/>
                  </a:lnTo>
                  <a:cubicBezTo>
                    <a:pt x="661360" y="115767"/>
                    <a:pt x="651720" y="139041"/>
                    <a:pt x="634560" y="156201"/>
                  </a:cubicBezTo>
                  <a:cubicBezTo>
                    <a:pt x="617400" y="173360"/>
                    <a:pt x="594127" y="183000"/>
                    <a:pt x="5698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661360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15365344" y="9445598"/>
            <a:ext cx="961498" cy="1905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3701640" y="3919697"/>
            <a:ext cx="11189520" cy="1945368"/>
          </a:xfrm>
          <a:custGeom>
            <a:avLst/>
            <a:gdLst/>
            <a:ahLst/>
            <a:cxnLst/>
            <a:rect l="l" t="t" r="r" b="b"/>
            <a:pathLst>
              <a:path w="11189520" h="1945368">
                <a:moveTo>
                  <a:pt x="0" y="0"/>
                </a:moveTo>
                <a:lnTo>
                  <a:pt x="11189520" y="0"/>
                </a:lnTo>
                <a:lnTo>
                  <a:pt x="11189520" y="1945367"/>
                </a:lnTo>
                <a:lnTo>
                  <a:pt x="0" y="19453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3599158" y="6106757"/>
            <a:ext cx="9580214" cy="1939374"/>
          </a:xfrm>
          <a:custGeom>
            <a:avLst/>
            <a:gdLst/>
            <a:ahLst/>
            <a:cxnLst/>
            <a:rect l="l" t="t" r="r" b="b"/>
            <a:pathLst>
              <a:path w="9580214" h="1939374">
                <a:moveTo>
                  <a:pt x="0" y="0"/>
                </a:moveTo>
                <a:lnTo>
                  <a:pt x="9580214" y="0"/>
                </a:lnTo>
                <a:lnTo>
                  <a:pt x="9580214" y="1939374"/>
                </a:lnTo>
                <a:lnTo>
                  <a:pt x="0" y="19393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6213745" y="2159965"/>
            <a:ext cx="6165310" cy="56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6"/>
              </a:lnSpc>
            </a:pPr>
            <a:r>
              <a:rPr lang="en-US" sz="3304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TÍNH TOÁN ĐỘNG HỌC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688791" y="9210675"/>
            <a:ext cx="142079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Trang 18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-464552" y="511757"/>
            <a:ext cx="5752116" cy="694829"/>
            <a:chOff x="0" y="0"/>
            <a:chExt cx="1514961" cy="183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14961" cy="183000"/>
            </a:xfrm>
            <a:custGeom>
              <a:avLst/>
              <a:gdLst/>
              <a:ahLst/>
              <a:cxnLst/>
              <a:rect l="l" t="t" r="r" b="b"/>
              <a:pathLst>
                <a:path w="1514961" h="183000">
                  <a:moveTo>
                    <a:pt x="91500" y="0"/>
                  </a:moveTo>
                  <a:lnTo>
                    <a:pt x="1423460" y="0"/>
                  </a:lnTo>
                  <a:cubicBezTo>
                    <a:pt x="1447728" y="0"/>
                    <a:pt x="1471001" y="9640"/>
                    <a:pt x="1488161" y="26800"/>
                  </a:cubicBezTo>
                  <a:cubicBezTo>
                    <a:pt x="1505320" y="43959"/>
                    <a:pt x="1514961" y="67233"/>
                    <a:pt x="1514961" y="91500"/>
                  </a:cubicBezTo>
                  <a:lnTo>
                    <a:pt x="1514961" y="91500"/>
                  </a:lnTo>
                  <a:cubicBezTo>
                    <a:pt x="1514961" y="115767"/>
                    <a:pt x="1505320" y="139041"/>
                    <a:pt x="1488161" y="156201"/>
                  </a:cubicBezTo>
                  <a:cubicBezTo>
                    <a:pt x="1471001" y="173360"/>
                    <a:pt x="1447728" y="183000"/>
                    <a:pt x="14234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514961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311880" y="553419"/>
            <a:ext cx="5575520" cy="55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III. Xây dựng hệ thống</a:t>
            </a:r>
          </a:p>
        </p:txBody>
      </p:sp>
      <p:sp>
        <p:nvSpPr>
          <p:cNvPr id="26" name="AutoShape 26"/>
          <p:cNvSpPr/>
          <p:nvPr/>
        </p:nvSpPr>
        <p:spPr>
          <a:xfrm>
            <a:off x="5287564" y="878222"/>
            <a:ext cx="765554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-1225979" y="3059541"/>
            <a:ext cx="3631569" cy="2462864"/>
          </a:xfrm>
          <a:custGeom>
            <a:avLst/>
            <a:gdLst/>
            <a:ahLst/>
            <a:cxnLst/>
            <a:rect l="l" t="t" r="r" b="b"/>
            <a:pathLst>
              <a:path w="3631569" h="2462864">
                <a:moveTo>
                  <a:pt x="0" y="0"/>
                </a:moveTo>
                <a:lnTo>
                  <a:pt x="3631569" y="0"/>
                </a:lnTo>
                <a:lnTo>
                  <a:pt x="3631569" y="2462864"/>
                </a:lnTo>
                <a:lnTo>
                  <a:pt x="0" y="2462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15880914" y="4682259"/>
            <a:ext cx="3634560" cy="2464892"/>
          </a:xfrm>
          <a:custGeom>
            <a:avLst/>
            <a:gdLst/>
            <a:ahLst/>
            <a:cxnLst/>
            <a:rect l="l" t="t" r="r" b="b"/>
            <a:pathLst>
              <a:path w="3634560" h="2464892">
                <a:moveTo>
                  <a:pt x="3634560" y="2464893"/>
                </a:moveTo>
                <a:lnTo>
                  <a:pt x="0" y="2464893"/>
                </a:lnTo>
                <a:lnTo>
                  <a:pt x="0" y="0"/>
                </a:lnTo>
                <a:lnTo>
                  <a:pt x="3634560" y="0"/>
                </a:lnTo>
                <a:lnTo>
                  <a:pt x="3634560" y="246489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5735000" y="1810891"/>
            <a:ext cx="6818001" cy="1136417"/>
            <a:chOff x="0" y="0"/>
            <a:chExt cx="1795687" cy="2993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887400" y="2002230"/>
            <a:ext cx="6818001" cy="1136417"/>
            <a:chOff x="0" y="0"/>
            <a:chExt cx="1795687" cy="2993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326841" y="9098183"/>
            <a:ext cx="2511101" cy="694829"/>
            <a:chOff x="0" y="0"/>
            <a:chExt cx="661360" cy="183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1360" cy="183000"/>
            </a:xfrm>
            <a:custGeom>
              <a:avLst/>
              <a:gdLst/>
              <a:ahLst/>
              <a:cxnLst/>
              <a:rect l="l" t="t" r="r" b="b"/>
              <a:pathLst>
                <a:path w="661360" h="183000">
                  <a:moveTo>
                    <a:pt x="91500" y="0"/>
                  </a:moveTo>
                  <a:lnTo>
                    <a:pt x="569860" y="0"/>
                  </a:lnTo>
                  <a:cubicBezTo>
                    <a:pt x="594127" y="0"/>
                    <a:pt x="617400" y="9640"/>
                    <a:pt x="634560" y="26800"/>
                  </a:cubicBezTo>
                  <a:cubicBezTo>
                    <a:pt x="651720" y="43959"/>
                    <a:pt x="661360" y="67233"/>
                    <a:pt x="661360" y="91500"/>
                  </a:cubicBezTo>
                  <a:lnTo>
                    <a:pt x="661360" y="91500"/>
                  </a:lnTo>
                  <a:cubicBezTo>
                    <a:pt x="661360" y="115767"/>
                    <a:pt x="651720" y="139041"/>
                    <a:pt x="634560" y="156201"/>
                  </a:cubicBezTo>
                  <a:cubicBezTo>
                    <a:pt x="617400" y="173360"/>
                    <a:pt x="594127" y="183000"/>
                    <a:pt x="5698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661360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835125" y="2106983"/>
            <a:ext cx="4617749" cy="653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5"/>
              </a:lnSpc>
            </a:pPr>
            <a:r>
              <a:rPr lang="en-US" sz="3904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NỘI DUNG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735000" y="3767297"/>
            <a:ext cx="10909696" cy="4059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9" lvl="1" indent="-345439" algn="just">
              <a:lnSpc>
                <a:spcPts val="5471"/>
              </a:lnSpc>
              <a:buFont typeface="Arial"/>
              <a:buChar char="•"/>
            </a:pPr>
            <a:r>
              <a:rPr lang="en-US" sz="31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Giới thiệu tổng quan</a:t>
            </a:r>
          </a:p>
          <a:p>
            <a:pPr marL="690879" lvl="1" indent="-345439" algn="just">
              <a:lnSpc>
                <a:spcPts val="5471"/>
              </a:lnSpc>
              <a:buFont typeface="Arial"/>
              <a:buChar char="•"/>
            </a:pPr>
            <a:r>
              <a:rPr lang="en-US" sz="31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Nhiệm vụ đề tài</a:t>
            </a:r>
          </a:p>
          <a:p>
            <a:pPr marL="690879" lvl="1" indent="-345439" algn="just">
              <a:lnSpc>
                <a:spcPts val="5471"/>
              </a:lnSpc>
              <a:buFont typeface="Arial"/>
              <a:buChar char="•"/>
            </a:pPr>
            <a:r>
              <a:rPr lang="en-US" sz="31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Xây dựng hệ thống</a:t>
            </a:r>
          </a:p>
          <a:p>
            <a:pPr marL="690879" lvl="1" indent="-345439" algn="just">
              <a:lnSpc>
                <a:spcPts val="5471"/>
              </a:lnSpc>
              <a:buFont typeface="Arial"/>
              <a:buChar char="•"/>
            </a:pPr>
            <a:r>
              <a:rPr lang="en-US" sz="31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Thiết kế phần cứng</a:t>
            </a:r>
          </a:p>
          <a:p>
            <a:pPr marL="690879" lvl="1" indent="-345439" algn="just">
              <a:lnSpc>
                <a:spcPts val="5471"/>
              </a:lnSpc>
              <a:buFont typeface="Arial"/>
              <a:buChar char="•"/>
            </a:pPr>
            <a:r>
              <a:rPr lang="en-US" sz="31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Đánh giá kết quả</a:t>
            </a:r>
          </a:p>
          <a:p>
            <a:pPr marL="690879" lvl="1" indent="-345439" algn="just">
              <a:lnSpc>
                <a:spcPts val="5471"/>
              </a:lnSpc>
              <a:buFont typeface="Arial"/>
              <a:buChar char="•"/>
            </a:pPr>
            <a:r>
              <a:rPr lang="en-US" sz="31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Kết luận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688791" y="9210675"/>
            <a:ext cx="128268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Trang 1</a:t>
            </a:r>
          </a:p>
        </p:txBody>
      </p:sp>
      <p:sp>
        <p:nvSpPr>
          <p:cNvPr id="20" name="AutoShape 20"/>
          <p:cNvSpPr/>
          <p:nvPr/>
        </p:nvSpPr>
        <p:spPr>
          <a:xfrm flipV="1">
            <a:off x="15365344" y="9445598"/>
            <a:ext cx="961498" cy="1905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1" name="Group 21"/>
          <p:cNvGrpSpPr/>
          <p:nvPr/>
        </p:nvGrpSpPr>
        <p:grpSpPr>
          <a:xfrm>
            <a:off x="-464552" y="511757"/>
            <a:ext cx="5752116" cy="694829"/>
            <a:chOff x="0" y="0"/>
            <a:chExt cx="1514961" cy="183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14961" cy="183000"/>
            </a:xfrm>
            <a:custGeom>
              <a:avLst/>
              <a:gdLst/>
              <a:ahLst/>
              <a:cxnLst/>
              <a:rect l="l" t="t" r="r" b="b"/>
              <a:pathLst>
                <a:path w="1514961" h="183000">
                  <a:moveTo>
                    <a:pt x="91500" y="0"/>
                  </a:moveTo>
                  <a:lnTo>
                    <a:pt x="1423460" y="0"/>
                  </a:lnTo>
                  <a:cubicBezTo>
                    <a:pt x="1447728" y="0"/>
                    <a:pt x="1471001" y="9640"/>
                    <a:pt x="1488161" y="26800"/>
                  </a:cubicBezTo>
                  <a:cubicBezTo>
                    <a:pt x="1505320" y="43959"/>
                    <a:pt x="1514961" y="67233"/>
                    <a:pt x="1514961" y="91500"/>
                  </a:cubicBezTo>
                  <a:lnTo>
                    <a:pt x="1514961" y="91500"/>
                  </a:lnTo>
                  <a:cubicBezTo>
                    <a:pt x="1514961" y="115767"/>
                    <a:pt x="1505320" y="139041"/>
                    <a:pt x="1488161" y="156201"/>
                  </a:cubicBezTo>
                  <a:cubicBezTo>
                    <a:pt x="1471001" y="173360"/>
                    <a:pt x="1447728" y="183000"/>
                    <a:pt x="14234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514961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11880" y="553419"/>
            <a:ext cx="5575520" cy="55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Nội dung</a:t>
            </a:r>
          </a:p>
        </p:txBody>
      </p:sp>
      <p:sp>
        <p:nvSpPr>
          <p:cNvPr id="25" name="AutoShape 25"/>
          <p:cNvSpPr/>
          <p:nvPr/>
        </p:nvSpPr>
        <p:spPr>
          <a:xfrm>
            <a:off x="5287564" y="878222"/>
            <a:ext cx="765554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-1225979" y="3059541"/>
            <a:ext cx="3631569" cy="2462864"/>
          </a:xfrm>
          <a:custGeom>
            <a:avLst/>
            <a:gdLst/>
            <a:ahLst/>
            <a:cxnLst/>
            <a:rect l="l" t="t" r="r" b="b"/>
            <a:pathLst>
              <a:path w="3631569" h="2462864">
                <a:moveTo>
                  <a:pt x="0" y="0"/>
                </a:moveTo>
                <a:lnTo>
                  <a:pt x="3631569" y="0"/>
                </a:lnTo>
                <a:lnTo>
                  <a:pt x="3631569" y="2462864"/>
                </a:lnTo>
                <a:lnTo>
                  <a:pt x="0" y="2462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15880914" y="4682259"/>
            <a:ext cx="3634560" cy="2464892"/>
          </a:xfrm>
          <a:custGeom>
            <a:avLst/>
            <a:gdLst/>
            <a:ahLst/>
            <a:cxnLst/>
            <a:rect l="l" t="t" r="r" b="b"/>
            <a:pathLst>
              <a:path w="3634560" h="2464892">
                <a:moveTo>
                  <a:pt x="3634560" y="2464893"/>
                </a:moveTo>
                <a:lnTo>
                  <a:pt x="0" y="2464893"/>
                </a:lnTo>
                <a:lnTo>
                  <a:pt x="0" y="0"/>
                </a:lnTo>
                <a:lnTo>
                  <a:pt x="3634560" y="0"/>
                </a:lnTo>
                <a:lnTo>
                  <a:pt x="3634560" y="246489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5735000" y="1810891"/>
            <a:ext cx="6818001" cy="1136417"/>
            <a:chOff x="0" y="0"/>
            <a:chExt cx="1795687" cy="2993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887400" y="2002230"/>
            <a:ext cx="6818001" cy="1136417"/>
            <a:chOff x="0" y="0"/>
            <a:chExt cx="1795687" cy="2993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326841" y="9098183"/>
            <a:ext cx="2511101" cy="694829"/>
            <a:chOff x="0" y="0"/>
            <a:chExt cx="661360" cy="183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1360" cy="183000"/>
            </a:xfrm>
            <a:custGeom>
              <a:avLst/>
              <a:gdLst/>
              <a:ahLst/>
              <a:cxnLst/>
              <a:rect l="l" t="t" r="r" b="b"/>
              <a:pathLst>
                <a:path w="661360" h="183000">
                  <a:moveTo>
                    <a:pt x="91500" y="0"/>
                  </a:moveTo>
                  <a:lnTo>
                    <a:pt x="569860" y="0"/>
                  </a:lnTo>
                  <a:cubicBezTo>
                    <a:pt x="594127" y="0"/>
                    <a:pt x="617400" y="9640"/>
                    <a:pt x="634560" y="26800"/>
                  </a:cubicBezTo>
                  <a:cubicBezTo>
                    <a:pt x="651720" y="43959"/>
                    <a:pt x="661360" y="67233"/>
                    <a:pt x="661360" y="91500"/>
                  </a:cubicBezTo>
                  <a:lnTo>
                    <a:pt x="661360" y="91500"/>
                  </a:lnTo>
                  <a:cubicBezTo>
                    <a:pt x="661360" y="115767"/>
                    <a:pt x="651720" y="139041"/>
                    <a:pt x="634560" y="156201"/>
                  </a:cubicBezTo>
                  <a:cubicBezTo>
                    <a:pt x="617400" y="173360"/>
                    <a:pt x="594127" y="183000"/>
                    <a:pt x="5698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661360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15365344" y="9445598"/>
            <a:ext cx="961498" cy="1905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7518810" y="3393211"/>
            <a:ext cx="3555180" cy="2713546"/>
          </a:xfrm>
          <a:custGeom>
            <a:avLst/>
            <a:gdLst/>
            <a:ahLst/>
            <a:cxnLst/>
            <a:rect l="l" t="t" r="r" b="b"/>
            <a:pathLst>
              <a:path w="3555180" h="2713546">
                <a:moveTo>
                  <a:pt x="0" y="0"/>
                </a:moveTo>
                <a:lnTo>
                  <a:pt x="3555180" y="0"/>
                </a:lnTo>
                <a:lnTo>
                  <a:pt x="3555180" y="2713546"/>
                </a:lnTo>
                <a:lnTo>
                  <a:pt x="0" y="27135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>
            <a:off x="5287564" y="7249757"/>
            <a:ext cx="1231652" cy="0"/>
          </a:xfrm>
          <a:prstGeom prst="line">
            <a:avLst/>
          </a:prstGeom>
          <a:ln w="114300" cap="flat">
            <a:solidFill>
              <a:srgbClr val="7AB3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6995132" y="6196847"/>
            <a:ext cx="2301268" cy="3267801"/>
          </a:xfrm>
          <a:custGeom>
            <a:avLst/>
            <a:gdLst/>
            <a:ahLst/>
            <a:cxnLst/>
            <a:rect l="l" t="t" r="r" b="b"/>
            <a:pathLst>
              <a:path w="2301268" h="3267801">
                <a:moveTo>
                  <a:pt x="0" y="0"/>
                </a:moveTo>
                <a:lnTo>
                  <a:pt x="2301268" y="0"/>
                </a:lnTo>
                <a:lnTo>
                  <a:pt x="2301268" y="3267801"/>
                </a:lnTo>
                <a:lnTo>
                  <a:pt x="0" y="32678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>
            <a:off x="9842338" y="7306907"/>
            <a:ext cx="1231652" cy="0"/>
          </a:xfrm>
          <a:prstGeom prst="line">
            <a:avLst/>
          </a:prstGeom>
          <a:ln w="114300" cap="flat">
            <a:solidFill>
              <a:srgbClr val="7AB3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1450435" y="6591522"/>
            <a:ext cx="3100001" cy="1430770"/>
          </a:xfrm>
          <a:custGeom>
            <a:avLst/>
            <a:gdLst/>
            <a:ahLst/>
            <a:cxnLst/>
            <a:rect l="l" t="t" r="r" b="b"/>
            <a:pathLst>
              <a:path w="3100001" h="1430770">
                <a:moveTo>
                  <a:pt x="0" y="0"/>
                </a:moveTo>
                <a:lnTo>
                  <a:pt x="3100001" y="0"/>
                </a:lnTo>
                <a:lnTo>
                  <a:pt x="3100001" y="1430770"/>
                </a:lnTo>
                <a:lnTo>
                  <a:pt x="0" y="14307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6213745" y="2159965"/>
            <a:ext cx="6165310" cy="56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6"/>
              </a:lnSpc>
            </a:pPr>
            <a:r>
              <a:rPr lang="en-US" sz="3304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TÍNH TOÁN ĐỘNG HỌC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688791" y="9210675"/>
            <a:ext cx="139618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Trang 19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-464552" y="511757"/>
            <a:ext cx="5752116" cy="694829"/>
            <a:chOff x="0" y="0"/>
            <a:chExt cx="1514961" cy="1830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514961" cy="183000"/>
            </a:xfrm>
            <a:custGeom>
              <a:avLst/>
              <a:gdLst/>
              <a:ahLst/>
              <a:cxnLst/>
              <a:rect l="l" t="t" r="r" b="b"/>
              <a:pathLst>
                <a:path w="1514961" h="183000">
                  <a:moveTo>
                    <a:pt x="91500" y="0"/>
                  </a:moveTo>
                  <a:lnTo>
                    <a:pt x="1423460" y="0"/>
                  </a:lnTo>
                  <a:cubicBezTo>
                    <a:pt x="1447728" y="0"/>
                    <a:pt x="1471001" y="9640"/>
                    <a:pt x="1488161" y="26800"/>
                  </a:cubicBezTo>
                  <a:cubicBezTo>
                    <a:pt x="1505320" y="43959"/>
                    <a:pt x="1514961" y="67233"/>
                    <a:pt x="1514961" y="91500"/>
                  </a:cubicBezTo>
                  <a:lnTo>
                    <a:pt x="1514961" y="91500"/>
                  </a:lnTo>
                  <a:cubicBezTo>
                    <a:pt x="1514961" y="115767"/>
                    <a:pt x="1505320" y="139041"/>
                    <a:pt x="1488161" y="156201"/>
                  </a:cubicBezTo>
                  <a:cubicBezTo>
                    <a:pt x="1471001" y="173360"/>
                    <a:pt x="1447728" y="183000"/>
                    <a:pt x="14234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1514961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311880" y="553419"/>
            <a:ext cx="5575520" cy="55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III. Xây dựng hệ thống</a:t>
            </a:r>
          </a:p>
        </p:txBody>
      </p:sp>
      <p:sp>
        <p:nvSpPr>
          <p:cNvPr id="29" name="AutoShape 29"/>
          <p:cNvSpPr/>
          <p:nvPr/>
        </p:nvSpPr>
        <p:spPr>
          <a:xfrm>
            <a:off x="5287564" y="878222"/>
            <a:ext cx="765554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821238" y="3554194"/>
            <a:ext cx="7753831" cy="5543989"/>
          </a:xfrm>
          <a:custGeom>
            <a:avLst/>
            <a:gdLst/>
            <a:ahLst/>
            <a:cxnLst/>
            <a:rect l="l" t="t" r="r" b="b"/>
            <a:pathLst>
              <a:path w="7753831" h="5543989">
                <a:moveTo>
                  <a:pt x="0" y="0"/>
                </a:moveTo>
                <a:lnTo>
                  <a:pt x="7753830" y="0"/>
                </a:lnTo>
                <a:lnTo>
                  <a:pt x="7753830" y="5543989"/>
                </a:lnTo>
                <a:lnTo>
                  <a:pt x="0" y="55439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>
            <a:off x="-1225979" y="3059541"/>
            <a:ext cx="3631569" cy="2462864"/>
          </a:xfrm>
          <a:custGeom>
            <a:avLst/>
            <a:gdLst/>
            <a:ahLst/>
            <a:cxnLst/>
            <a:rect l="l" t="t" r="r" b="b"/>
            <a:pathLst>
              <a:path w="3631569" h="2462864">
                <a:moveTo>
                  <a:pt x="0" y="0"/>
                </a:moveTo>
                <a:lnTo>
                  <a:pt x="3631569" y="0"/>
                </a:lnTo>
                <a:lnTo>
                  <a:pt x="3631569" y="2462864"/>
                </a:lnTo>
                <a:lnTo>
                  <a:pt x="0" y="24628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5400000" flipH="1" flipV="1">
            <a:off x="15880914" y="4682259"/>
            <a:ext cx="3634560" cy="2464892"/>
          </a:xfrm>
          <a:custGeom>
            <a:avLst/>
            <a:gdLst/>
            <a:ahLst/>
            <a:cxnLst/>
            <a:rect l="l" t="t" r="r" b="b"/>
            <a:pathLst>
              <a:path w="3634560" h="2464892">
                <a:moveTo>
                  <a:pt x="3634560" y="2464893"/>
                </a:moveTo>
                <a:lnTo>
                  <a:pt x="0" y="2464893"/>
                </a:lnTo>
                <a:lnTo>
                  <a:pt x="0" y="0"/>
                </a:lnTo>
                <a:lnTo>
                  <a:pt x="3634560" y="0"/>
                </a:lnTo>
                <a:lnTo>
                  <a:pt x="3634560" y="2464893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5735000" y="1810891"/>
            <a:ext cx="6818001" cy="1136417"/>
            <a:chOff x="0" y="0"/>
            <a:chExt cx="1795687" cy="2993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887400" y="2002230"/>
            <a:ext cx="6818001" cy="1136417"/>
            <a:chOff x="0" y="0"/>
            <a:chExt cx="1795687" cy="2993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326841" y="9098183"/>
            <a:ext cx="2511101" cy="694829"/>
            <a:chOff x="0" y="0"/>
            <a:chExt cx="661360" cy="183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61360" cy="183000"/>
            </a:xfrm>
            <a:custGeom>
              <a:avLst/>
              <a:gdLst/>
              <a:ahLst/>
              <a:cxnLst/>
              <a:rect l="l" t="t" r="r" b="b"/>
              <a:pathLst>
                <a:path w="661360" h="183000">
                  <a:moveTo>
                    <a:pt x="91500" y="0"/>
                  </a:moveTo>
                  <a:lnTo>
                    <a:pt x="569860" y="0"/>
                  </a:lnTo>
                  <a:cubicBezTo>
                    <a:pt x="594127" y="0"/>
                    <a:pt x="617400" y="9640"/>
                    <a:pt x="634560" y="26800"/>
                  </a:cubicBezTo>
                  <a:cubicBezTo>
                    <a:pt x="651720" y="43959"/>
                    <a:pt x="661360" y="67233"/>
                    <a:pt x="661360" y="91500"/>
                  </a:cubicBezTo>
                  <a:lnTo>
                    <a:pt x="661360" y="91500"/>
                  </a:lnTo>
                  <a:cubicBezTo>
                    <a:pt x="661360" y="115767"/>
                    <a:pt x="651720" y="139041"/>
                    <a:pt x="634560" y="156201"/>
                  </a:cubicBezTo>
                  <a:cubicBezTo>
                    <a:pt x="617400" y="173360"/>
                    <a:pt x="594127" y="183000"/>
                    <a:pt x="5698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661360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 flipV="1">
            <a:off x="15365344" y="9445598"/>
            <a:ext cx="961498" cy="1905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0388524" y="4703926"/>
            <a:ext cx="3725915" cy="879149"/>
          </a:xfrm>
          <a:custGeom>
            <a:avLst/>
            <a:gdLst/>
            <a:ahLst/>
            <a:cxnLst/>
            <a:rect l="l" t="t" r="r" b="b"/>
            <a:pathLst>
              <a:path w="3725915" h="879149">
                <a:moveTo>
                  <a:pt x="0" y="0"/>
                </a:moveTo>
                <a:lnTo>
                  <a:pt x="3725915" y="0"/>
                </a:lnTo>
                <a:lnTo>
                  <a:pt x="3725915" y="879148"/>
                </a:lnTo>
                <a:lnTo>
                  <a:pt x="0" y="8791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2251482" y="6106757"/>
            <a:ext cx="2553322" cy="1456895"/>
          </a:xfrm>
          <a:custGeom>
            <a:avLst/>
            <a:gdLst/>
            <a:ahLst/>
            <a:cxnLst/>
            <a:rect l="l" t="t" r="r" b="b"/>
            <a:pathLst>
              <a:path w="2553322" h="1456895">
                <a:moveTo>
                  <a:pt x="0" y="0"/>
                </a:moveTo>
                <a:lnTo>
                  <a:pt x="2553321" y="0"/>
                </a:lnTo>
                <a:lnTo>
                  <a:pt x="2553321" y="1456895"/>
                </a:lnTo>
                <a:lnTo>
                  <a:pt x="0" y="145689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6213745" y="2159965"/>
            <a:ext cx="6165310" cy="56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6"/>
              </a:lnSpc>
            </a:pPr>
            <a:r>
              <a:rPr lang="en-US" sz="3304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TÍNH TOÁN ĐỘNG HỌC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688791" y="9210675"/>
            <a:ext cx="142079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Trang 20</a:t>
            </a:r>
          </a:p>
        </p:txBody>
      </p:sp>
      <p:sp>
        <p:nvSpPr>
          <p:cNvPr id="23" name="AutoShape 23"/>
          <p:cNvSpPr/>
          <p:nvPr/>
        </p:nvSpPr>
        <p:spPr>
          <a:xfrm>
            <a:off x="10811348" y="6778055"/>
            <a:ext cx="1231652" cy="0"/>
          </a:xfrm>
          <a:prstGeom prst="line">
            <a:avLst/>
          </a:prstGeom>
          <a:ln w="114300" cap="flat">
            <a:solidFill>
              <a:srgbClr val="7AB3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4" name="Group 24"/>
          <p:cNvGrpSpPr/>
          <p:nvPr/>
        </p:nvGrpSpPr>
        <p:grpSpPr>
          <a:xfrm>
            <a:off x="-464552" y="511757"/>
            <a:ext cx="5752116" cy="694829"/>
            <a:chOff x="0" y="0"/>
            <a:chExt cx="1514961" cy="183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514961" cy="183000"/>
            </a:xfrm>
            <a:custGeom>
              <a:avLst/>
              <a:gdLst/>
              <a:ahLst/>
              <a:cxnLst/>
              <a:rect l="l" t="t" r="r" b="b"/>
              <a:pathLst>
                <a:path w="1514961" h="183000">
                  <a:moveTo>
                    <a:pt x="91500" y="0"/>
                  </a:moveTo>
                  <a:lnTo>
                    <a:pt x="1423460" y="0"/>
                  </a:lnTo>
                  <a:cubicBezTo>
                    <a:pt x="1447728" y="0"/>
                    <a:pt x="1471001" y="9640"/>
                    <a:pt x="1488161" y="26800"/>
                  </a:cubicBezTo>
                  <a:cubicBezTo>
                    <a:pt x="1505320" y="43959"/>
                    <a:pt x="1514961" y="67233"/>
                    <a:pt x="1514961" y="91500"/>
                  </a:cubicBezTo>
                  <a:lnTo>
                    <a:pt x="1514961" y="91500"/>
                  </a:lnTo>
                  <a:cubicBezTo>
                    <a:pt x="1514961" y="115767"/>
                    <a:pt x="1505320" y="139041"/>
                    <a:pt x="1488161" y="156201"/>
                  </a:cubicBezTo>
                  <a:cubicBezTo>
                    <a:pt x="1471001" y="173360"/>
                    <a:pt x="1447728" y="183000"/>
                    <a:pt x="14234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514961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311880" y="553419"/>
            <a:ext cx="5575520" cy="55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III. Xây dựng hệ thống</a:t>
            </a:r>
          </a:p>
        </p:txBody>
      </p:sp>
      <p:sp>
        <p:nvSpPr>
          <p:cNvPr id="28" name="AutoShape 28"/>
          <p:cNvSpPr/>
          <p:nvPr/>
        </p:nvSpPr>
        <p:spPr>
          <a:xfrm>
            <a:off x="5287564" y="878222"/>
            <a:ext cx="765554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0" y="5914706"/>
            <a:ext cx="11091011" cy="2867064"/>
          </a:xfrm>
          <a:custGeom>
            <a:avLst/>
            <a:gdLst/>
            <a:ahLst/>
            <a:cxnLst/>
            <a:rect l="l" t="t" r="r" b="b"/>
            <a:pathLst>
              <a:path w="11091011" h="2867064">
                <a:moveTo>
                  <a:pt x="0" y="0"/>
                </a:moveTo>
                <a:lnTo>
                  <a:pt x="11091011" y="0"/>
                </a:lnTo>
                <a:lnTo>
                  <a:pt x="11091011" y="2867064"/>
                </a:lnTo>
                <a:lnTo>
                  <a:pt x="0" y="28670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>
            <a:off x="-1225979" y="3059541"/>
            <a:ext cx="3631569" cy="2462864"/>
          </a:xfrm>
          <a:custGeom>
            <a:avLst/>
            <a:gdLst/>
            <a:ahLst/>
            <a:cxnLst/>
            <a:rect l="l" t="t" r="r" b="b"/>
            <a:pathLst>
              <a:path w="3631569" h="2462864">
                <a:moveTo>
                  <a:pt x="0" y="0"/>
                </a:moveTo>
                <a:lnTo>
                  <a:pt x="3631569" y="0"/>
                </a:lnTo>
                <a:lnTo>
                  <a:pt x="3631569" y="2462864"/>
                </a:lnTo>
                <a:lnTo>
                  <a:pt x="0" y="24628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091011" y="3138647"/>
            <a:ext cx="6057320" cy="5840987"/>
          </a:xfrm>
          <a:custGeom>
            <a:avLst/>
            <a:gdLst/>
            <a:ahLst/>
            <a:cxnLst/>
            <a:rect l="l" t="t" r="r" b="b"/>
            <a:pathLst>
              <a:path w="6057320" h="5840987">
                <a:moveTo>
                  <a:pt x="0" y="0"/>
                </a:moveTo>
                <a:lnTo>
                  <a:pt x="6057321" y="0"/>
                </a:lnTo>
                <a:lnTo>
                  <a:pt x="6057321" y="5840987"/>
                </a:lnTo>
                <a:lnTo>
                  <a:pt x="0" y="58409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5400000" flipH="1" flipV="1">
            <a:off x="15880914" y="4682259"/>
            <a:ext cx="3634560" cy="2464892"/>
          </a:xfrm>
          <a:custGeom>
            <a:avLst/>
            <a:gdLst/>
            <a:ahLst/>
            <a:cxnLst/>
            <a:rect l="l" t="t" r="r" b="b"/>
            <a:pathLst>
              <a:path w="3634560" h="2464892">
                <a:moveTo>
                  <a:pt x="3634560" y="2464893"/>
                </a:moveTo>
                <a:lnTo>
                  <a:pt x="0" y="2464893"/>
                </a:lnTo>
                <a:lnTo>
                  <a:pt x="0" y="0"/>
                </a:lnTo>
                <a:lnTo>
                  <a:pt x="3634560" y="0"/>
                </a:lnTo>
                <a:lnTo>
                  <a:pt x="3634560" y="2464893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5735000" y="1810891"/>
            <a:ext cx="6818001" cy="1136417"/>
            <a:chOff x="0" y="0"/>
            <a:chExt cx="1795687" cy="29930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887400" y="2002230"/>
            <a:ext cx="6818001" cy="1136417"/>
            <a:chOff x="0" y="0"/>
            <a:chExt cx="1795687" cy="29930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6326841" y="9098183"/>
            <a:ext cx="2511101" cy="694829"/>
            <a:chOff x="0" y="0"/>
            <a:chExt cx="661360" cy="183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61360" cy="183000"/>
            </a:xfrm>
            <a:custGeom>
              <a:avLst/>
              <a:gdLst/>
              <a:ahLst/>
              <a:cxnLst/>
              <a:rect l="l" t="t" r="r" b="b"/>
              <a:pathLst>
                <a:path w="661360" h="183000">
                  <a:moveTo>
                    <a:pt x="91500" y="0"/>
                  </a:moveTo>
                  <a:lnTo>
                    <a:pt x="569860" y="0"/>
                  </a:lnTo>
                  <a:cubicBezTo>
                    <a:pt x="594127" y="0"/>
                    <a:pt x="617400" y="9640"/>
                    <a:pt x="634560" y="26800"/>
                  </a:cubicBezTo>
                  <a:cubicBezTo>
                    <a:pt x="651720" y="43959"/>
                    <a:pt x="661360" y="67233"/>
                    <a:pt x="661360" y="91500"/>
                  </a:cubicBezTo>
                  <a:lnTo>
                    <a:pt x="661360" y="91500"/>
                  </a:lnTo>
                  <a:cubicBezTo>
                    <a:pt x="661360" y="115767"/>
                    <a:pt x="651720" y="139041"/>
                    <a:pt x="634560" y="156201"/>
                  </a:cubicBezTo>
                  <a:cubicBezTo>
                    <a:pt x="617400" y="173360"/>
                    <a:pt x="594127" y="183000"/>
                    <a:pt x="5698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661360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 flipV="1">
            <a:off x="15365344" y="9445598"/>
            <a:ext cx="961498" cy="1905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6213745" y="2159965"/>
            <a:ext cx="6165310" cy="56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6"/>
              </a:lnSpc>
            </a:pPr>
            <a:r>
              <a:rPr lang="en-US" sz="3304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HOẠCH ĐỊNH QUỸ ĐẠO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688791" y="9210675"/>
            <a:ext cx="139618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Trang 21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-464552" y="511757"/>
            <a:ext cx="5752116" cy="694829"/>
            <a:chOff x="0" y="0"/>
            <a:chExt cx="1514961" cy="183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14961" cy="183000"/>
            </a:xfrm>
            <a:custGeom>
              <a:avLst/>
              <a:gdLst/>
              <a:ahLst/>
              <a:cxnLst/>
              <a:rect l="l" t="t" r="r" b="b"/>
              <a:pathLst>
                <a:path w="1514961" h="183000">
                  <a:moveTo>
                    <a:pt x="91500" y="0"/>
                  </a:moveTo>
                  <a:lnTo>
                    <a:pt x="1423460" y="0"/>
                  </a:lnTo>
                  <a:cubicBezTo>
                    <a:pt x="1447728" y="0"/>
                    <a:pt x="1471001" y="9640"/>
                    <a:pt x="1488161" y="26800"/>
                  </a:cubicBezTo>
                  <a:cubicBezTo>
                    <a:pt x="1505320" y="43959"/>
                    <a:pt x="1514961" y="67233"/>
                    <a:pt x="1514961" y="91500"/>
                  </a:cubicBezTo>
                  <a:lnTo>
                    <a:pt x="1514961" y="91500"/>
                  </a:lnTo>
                  <a:cubicBezTo>
                    <a:pt x="1514961" y="115767"/>
                    <a:pt x="1505320" y="139041"/>
                    <a:pt x="1488161" y="156201"/>
                  </a:cubicBezTo>
                  <a:cubicBezTo>
                    <a:pt x="1471001" y="173360"/>
                    <a:pt x="1447728" y="183000"/>
                    <a:pt x="14234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514961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311880" y="553419"/>
            <a:ext cx="5575520" cy="55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III. Xây dựng hệ thống</a:t>
            </a:r>
          </a:p>
        </p:txBody>
      </p:sp>
      <p:sp>
        <p:nvSpPr>
          <p:cNvPr id="26" name="AutoShape 26"/>
          <p:cNvSpPr/>
          <p:nvPr/>
        </p:nvSpPr>
        <p:spPr>
          <a:xfrm>
            <a:off x="5287564" y="878222"/>
            <a:ext cx="765554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-1225979" y="3059541"/>
            <a:ext cx="3631569" cy="2462864"/>
          </a:xfrm>
          <a:custGeom>
            <a:avLst/>
            <a:gdLst/>
            <a:ahLst/>
            <a:cxnLst/>
            <a:rect l="l" t="t" r="r" b="b"/>
            <a:pathLst>
              <a:path w="3631569" h="2462864">
                <a:moveTo>
                  <a:pt x="0" y="0"/>
                </a:moveTo>
                <a:lnTo>
                  <a:pt x="3631569" y="0"/>
                </a:lnTo>
                <a:lnTo>
                  <a:pt x="3631569" y="2462864"/>
                </a:lnTo>
                <a:lnTo>
                  <a:pt x="0" y="2462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15880914" y="4682259"/>
            <a:ext cx="3634560" cy="2464892"/>
          </a:xfrm>
          <a:custGeom>
            <a:avLst/>
            <a:gdLst/>
            <a:ahLst/>
            <a:cxnLst/>
            <a:rect l="l" t="t" r="r" b="b"/>
            <a:pathLst>
              <a:path w="3634560" h="2464892">
                <a:moveTo>
                  <a:pt x="3634560" y="2464893"/>
                </a:moveTo>
                <a:lnTo>
                  <a:pt x="0" y="2464893"/>
                </a:lnTo>
                <a:lnTo>
                  <a:pt x="0" y="0"/>
                </a:lnTo>
                <a:lnTo>
                  <a:pt x="3634560" y="0"/>
                </a:lnTo>
                <a:lnTo>
                  <a:pt x="3634560" y="246489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5735000" y="1810891"/>
            <a:ext cx="6818001" cy="1136417"/>
            <a:chOff x="0" y="0"/>
            <a:chExt cx="1795687" cy="2993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7213477" y="3138647"/>
            <a:ext cx="4252263" cy="7218958"/>
          </a:xfrm>
          <a:custGeom>
            <a:avLst/>
            <a:gdLst/>
            <a:ahLst/>
            <a:cxnLst/>
            <a:rect l="l" t="t" r="r" b="b"/>
            <a:pathLst>
              <a:path w="4252263" h="7218958">
                <a:moveTo>
                  <a:pt x="0" y="0"/>
                </a:moveTo>
                <a:lnTo>
                  <a:pt x="4252263" y="0"/>
                </a:lnTo>
                <a:lnTo>
                  <a:pt x="4252263" y="7218957"/>
                </a:lnTo>
                <a:lnTo>
                  <a:pt x="0" y="72189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5887400" y="2002230"/>
            <a:ext cx="6818001" cy="1136417"/>
            <a:chOff x="0" y="0"/>
            <a:chExt cx="1795687" cy="2993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326841" y="9098183"/>
            <a:ext cx="2511101" cy="694829"/>
            <a:chOff x="0" y="0"/>
            <a:chExt cx="661360" cy="183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61360" cy="183000"/>
            </a:xfrm>
            <a:custGeom>
              <a:avLst/>
              <a:gdLst/>
              <a:ahLst/>
              <a:cxnLst/>
              <a:rect l="l" t="t" r="r" b="b"/>
              <a:pathLst>
                <a:path w="661360" h="183000">
                  <a:moveTo>
                    <a:pt x="91500" y="0"/>
                  </a:moveTo>
                  <a:lnTo>
                    <a:pt x="569860" y="0"/>
                  </a:lnTo>
                  <a:cubicBezTo>
                    <a:pt x="594127" y="0"/>
                    <a:pt x="617400" y="9640"/>
                    <a:pt x="634560" y="26800"/>
                  </a:cubicBezTo>
                  <a:cubicBezTo>
                    <a:pt x="651720" y="43959"/>
                    <a:pt x="661360" y="67233"/>
                    <a:pt x="661360" y="91500"/>
                  </a:cubicBezTo>
                  <a:lnTo>
                    <a:pt x="661360" y="91500"/>
                  </a:lnTo>
                  <a:cubicBezTo>
                    <a:pt x="661360" y="115767"/>
                    <a:pt x="651720" y="139041"/>
                    <a:pt x="634560" y="156201"/>
                  </a:cubicBezTo>
                  <a:cubicBezTo>
                    <a:pt x="617400" y="173360"/>
                    <a:pt x="594127" y="183000"/>
                    <a:pt x="5698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661360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 flipV="1">
            <a:off x="15365344" y="9445598"/>
            <a:ext cx="961498" cy="1905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6213745" y="2159965"/>
            <a:ext cx="6165310" cy="56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6"/>
              </a:lnSpc>
            </a:pPr>
            <a:r>
              <a:rPr lang="en-US" sz="3304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GIẢI THUẬT XỬ LÝ ẢNH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688791" y="9210675"/>
            <a:ext cx="139618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Trang 22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-464552" y="511757"/>
            <a:ext cx="5752116" cy="694829"/>
            <a:chOff x="0" y="0"/>
            <a:chExt cx="1514961" cy="183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14961" cy="183000"/>
            </a:xfrm>
            <a:custGeom>
              <a:avLst/>
              <a:gdLst/>
              <a:ahLst/>
              <a:cxnLst/>
              <a:rect l="l" t="t" r="r" b="b"/>
              <a:pathLst>
                <a:path w="1514961" h="183000">
                  <a:moveTo>
                    <a:pt x="91500" y="0"/>
                  </a:moveTo>
                  <a:lnTo>
                    <a:pt x="1423460" y="0"/>
                  </a:lnTo>
                  <a:cubicBezTo>
                    <a:pt x="1447728" y="0"/>
                    <a:pt x="1471001" y="9640"/>
                    <a:pt x="1488161" y="26800"/>
                  </a:cubicBezTo>
                  <a:cubicBezTo>
                    <a:pt x="1505320" y="43959"/>
                    <a:pt x="1514961" y="67233"/>
                    <a:pt x="1514961" y="91500"/>
                  </a:cubicBezTo>
                  <a:lnTo>
                    <a:pt x="1514961" y="91500"/>
                  </a:lnTo>
                  <a:cubicBezTo>
                    <a:pt x="1514961" y="115767"/>
                    <a:pt x="1505320" y="139041"/>
                    <a:pt x="1488161" y="156201"/>
                  </a:cubicBezTo>
                  <a:cubicBezTo>
                    <a:pt x="1471001" y="173360"/>
                    <a:pt x="1447728" y="183000"/>
                    <a:pt x="14234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514961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11880" y="553419"/>
            <a:ext cx="5575520" cy="55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III. Xây dựng hệ thống</a:t>
            </a:r>
          </a:p>
        </p:txBody>
      </p:sp>
      <p:sp>
        <p:nvSpPr>
          <p:cNvPr id="25" name="AutoShape 25"/>
          <p:cNvSpPr/>
          <p:nvPr/>
        </p:nvSpPr>
        <p:spPr>
          <a:xfrm>
            <a:off x="5287564" y="878222"/>
            <a:ext cx="765554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-1225979" y="3059541"/>
            <a:ext cx="3631569" cy="2462864"/>
          </a:xfrm>
          <a:custGeom>
            <a:avLst/>
            <a:gdLst/>
            <a:ahLst/>
            <a:cxnLst/>
            <a:rect l="l" t="t" r="r" b="b"/>
            <a:pathLst>
              <a:path w="3631569" h="2462864">
                <a:moveTo>
                  <a:pt x="0" y="0"/>
                </a:moveTo>
                <a:lnTo>
                  <a:pt x="3631569" y="0"/>
                </a:lnTo>
                <a:lnTo>
                  <a:pt x="3631569" y="2462864"/>
                </a:lnTo>
                <a:lnTo>
                  <a:pt x="0" y="2462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15880914" y="4682259"/>
            <a:ext cx="3634560" cy="2464892"/>
          </a:xfrm>
          <a:custGeom>
            <a:avLst/>
            <a:gdLst/>
            <a:ahLst/>
            <a:cxnLst/>
            <a:rect l="l" t="t" r="r" b="b"/>
            <a:pathLst>
              <a:path w="3634560" h="2464892">
                <a:moveTo>
                  <a:pt x="3634560" y="2464893"/>
                </a:moveTo>
                <a:lnTo>
                  <a:pt x="0" y="2464893"/>
                </a:lnTo>
                <a:lnTo>
                  <a:pt x="0" y="0"/>
                </a:lnTo>
                <a:lnTo>
                  <a:pt x="3634560" y="0"/>
                </a:lnTo>
                <a:lnTo>
                  <a:pt x="3634560" y="246489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5735000" y="1810891"/>
            <a:ext cx="6818001" cy="1136417"/>
            <a:chOff x="0" y="0"/>
            <a:chExt cx="1795687" cy="2993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887400" y="2002230"/>
            <a:ext cx="6818001" cy="1136417"/>
            <a:chOff x="0" y="0"/>
            <a:chExt cx="1795687" cy="2993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326841" y="9098183"/>
            <a:ext cx="2511101" cy="694829"/>
            <a:chOff x="0" y="0"/>
            <a:chExt cx="661360" cy="183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1360" cy="183000"/>
            </a:xfrm>
            <a:custGeom>
              <a:avLst/>
              <a:gdLst/>
              <a:ahLst/>
              <a:cxnLst/>
              <a:rect l="l" t="t" r="r" b="b"/>
              <a:pathLst>
                <a:path w="661360" h="183000">
                  <a:moveTo>
                    <a:pt x="91500" y="0"/>
                  </a:moveTo>
                  <a:lnTo>
                    <a:pt x="569860" y="0"/>
                  </a:lnTo>
                  <a:cubicBezTo>
                    <a:pt x="594127" y="0"/>
                    <a:pt x="617400" y="9640"/>
                    <a:pt x="634560" y="26800"/>
                  </a:cubicBezTo>
                  <a:cubicBezTo>
                    <a:pt x="651720" y="43959"/>
                    <a:pt x="661360" y="67233"/>
                    <a:pt x="661360" y="91500"/>
                  </a:cubicBezTo>
                  <a:lnTo>
                    <a:pt x="661360" y="91500"/>
                  </a:lnTo>
                  <a:cubicBezTo>
                    <a:pt x="661360" y="115767"/>
                    <a:pt x="651720" y="139041"/>
                    <a:pt x="634560" y="156201"/>
                  </a:cubicBezTo>
                  <a:cubicBezTo>
                    <a:pt x="617400" y="173360"/>
                    <a:pt x="594127" y="183000"/>
                    <a:pt x="5698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661360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15365344" y="9445598"/>
            <a:ext cx="961498" cy="1905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6213745" y="2159965"/>
            <a:ext cx="6165310" cy="56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6"/>
              </a:lnSpc>
            </a:pPr>
            <a:r>
              <a:rPr lang="en-US" sz="3304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SURF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688791" y="9210675"/>
            <a:ext cx="144540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Trang 23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352376" y="5287390"/>
            <a:ext cx="1428728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SURF (Speeded-Up Robust Features) được đề xuất bởi </a:t>
            </a:r>
            <a:r>
              <a:rPr lang="en-US" sz="3399" b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Herbert Bay, Tinne Tuytelaars, và Luc Van Gool</a:t>
            </a:r>
            <a:r>
              <a:rPr lang="en-US" sz="33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vào năm </a:t>
            </a:r>
            <a:r>
              <a:rPr lang="en-US" sz="3399" b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2006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-464552" y="511757"/>
            <a:ext cx="5752116" cy="694829"/>
            <a:chOff x="0" y="0"/>
            <a:chExt cx="1514961" cy="183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14961" cy="183000"/>
            </a:xfrm>
            <a:custGeom>
              <a:avLst/>
              <a:gdLst/>
              <a:ahLst/>
              <a:cxnLst/>
              <a:rect l="l" t="t" r="r" b="b"/>
              <a:pathLst>
                <a:path w="1514961" h="183000">
                  <a:moveTo>
                    <a:pt x="91500" y="0"/>
                  </a:moveTo>
                  <a:lnTo>
                    <a:pt x="1423460" y="0"/>
                  </a:lnTo>
                  <a:cubicBezTo>
                    <a:pt x="1447728" y="0"/>
                    <a:pt x="1471001" y="9640"/>
                    <a:pt x="1488161" y="26800"/>
                  </a:cubicBezTo>
                  <a:cubicBezTo>
                    <a:pt x="1505320" y="43959"/>
                    <a:pt x="1514961" y="67233"/>
                    <a:pt x="1514961" y="91500"/>
                  </a:cubicBezTo>
                  <a:lnTo>
                    <a:pt x="1514961" y="91500"/>
                  </a:lnTo>
                  <a:cubicBezTo>
                    <a:pt x="1514961" y="115767"/>
                    <a:pt x="1505320" y="139041"/>
                    <a:pt x="1488161" y="156201"/>
                  </a:cubicBezTo>
                  <a:cubicBezTo>
                    <a:pt x="1471001" y="173360"/>
                    <a:pt x="1447728" y="183000"/>
                    <a:pt x="14234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514961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11880" y="553419"/>
            <a:ext cx="5575520" cy="55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III. Xây dựng hệ thống</a:t>
            </a:r>
          </a:p>
        </p:txBody>
      </p:sp>
      <p:sp>
        <p:nvSpPr>
          <p:cNvPr id="25" name="AutoShape 25"/>
          <p:cNvSpPr/>
          <p:nvPr/>
        </p:nvSpPr>
        <p:spPr>
          <a:xfrm>
            <a:off x="5287564" y="878222"/>
            <a:ext cx="765554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-1225979" y="3059541"/>
            <a:ext cx="3631569" cy="2462864"/>
          </a:xfrm>
          <a:custGeom>
            <a:avLst/>
            <a:gdLst/>
            <a:ahLst/>
            <a:cxnLst/>
            <a:rect l="l" t="t" r="r" b="b"/>
            <a:pathLst>
              <a:path w="3631569" h="2462864">
                <a:moveTo>
                  <a:pt x="0" y="0"/>
                </a:moveTo>
                <a:lnTo>
                  <a:pt x="3631569" y="0"/>
                </a:lnTo>
                <a:lnTo>
                  <a:pt x="3631569" y="2462864"/>
                </a:lnTo>
                <a:lnTo>
                  <a:pt x="0" y="2462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15880914" y="4682259"/>
            <a:ext cx="3634560" cy="2464892"/>
          </a:xfrm>
          <a:custGeom>
            <a:avLst/>
            <a:gdLst/>
            <a:ahLst/>
            <a:cxnLst/>
            <a:rect l="l" t="t" r="r" b="b"/>
            <a:pathLst>
              <a:path w="3634560" h="2464892">
                <a:moveTo>
                  <a:pt x="3634560" y="2464893"/>
                </a:moveTo>
                <a:lnTo>
                  <a:pt x="0" y="2464893"/>
                </a:lnTo>
                <a:lnTo>
                  <a:pt x="0" y="0"/>
                </a:lnTo>
                <a:lnTo>
                  <a:pt x="3634560" y="0"/>
                </a:lnTo>
                <a:lnTo>
                  <a:pt x="3634560" y="246489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5735000" y="1810891"/>
            <a:ext cx="6818001" cy="1136417"/>
            <a:chOff x="0" y="0"/>
            <a:chExt cx="1795687" cy="2993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887400" y="2002230"/>
            <a:ext cx="6818001" cy="1136417"/>
            <a:chOff x="0" y="0"/>
            <a:chExt cx="1795687" cy="2993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326841" y="9098183"/>
            <a:ext cx="2511101" cy="694829"/>
            <a:chOff x="0" y="0"/>
            <a:chExt cx="661360" cy="183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1360" cy="183000"/>
            </a:xfrm>
            <a:custGeom>
              <a:avLst/>
              <a:gdLst/>
              <a:ahLst/>
              <a:cxnLst/>
              <a:rect l="l" t="t" r="r" b="b"/>
              <a:pathLst>
                <a:path w="661360" h="183000">
                  <a:moveTo>
                    <a:pt x="91500" y="0"/>
                  </a:moveTo>
                  <a:lnTo>
                    <a:pt x="569860" y="0"/>
                  </a:lnTo>
                  <a:cubicBezTo>
                    <a:pt x="594127" y="0"/>
                    <a:pt x="617400" y="9640"/>
                    <a:pt x="634560" y="26800"/>
                  </a:cubicBezTo>
                  <a:cubicBezTo>
                    <a:pt x="651720" y="43959"/>
                    <a:pt x="661360" y="67233"/>
                    <a:pt x="661360" y="91500"/>
                  </a:cubicBezTo>
                  <a:lnTo>
                    <a:pt x="661360" y="91500"/>
                  </a:lnTo>
                  <a:cubicBezTo>
                    <a:pt x="661360" y="115767"/>
                    <a:pt x="651720" y="139041"/>
                    <a:pt x="634560" y="156201"/>
                  </a:cubicBezTo>
                  <a:cubicBezTo>
                    <a:pt x="617400" y="173360"/>
                    <a:pt x="594127" y="183000"/>
                    <a:pt x="5698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661360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15365344" y="9445598"/>
            <a:ext cx="961498" cy="1905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3532857" y="4157822"/>
            <a:ext cx="5763543" cy="4099071"/>
          </a:xfrm>
          <a:custGeom>
            <a:avLst/>
            <a:gdLst/>
            <a:ahLst/>
            <a:cxnLst/>
            <a:rect l="l" t="t" r="r" b="b"/>
            <a:pathLst>
              <a:path w="5763543" h="4099071">
                <a:moveTo>
                  <a:pt x="0" y="0"/>
                </a:moveTo>
                <a:lnTo>
                  <a:pt x="5763543" y="0"/>
                </a:lnTo>
                <a:lnTo>
                  <a:pt x="5763543" y="4099071"/>
                </a:lnTo>
                <a:lnTo>
                  <a:pt x="0" y="40990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6213745" y="2159965"/>
            <a:ext cx="6165310" cy="56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6"/>
              </a:lnSpc>
            </a:pPr>
            <a:r>
              <a:rPr lang="en-US" sz="3304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SURF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688791" y="9210675"/>
            <a:ext cx="139618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Trang 24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647905" y="4583075"/>
            <a:ext cx="4114991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pt (x, y)</a:t>
            </a:r>
          </a:p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size</a:t>
            </a:r>
          </a:p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angle</a:t>
            </a:r>
          </a:p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response</a:t>
            </a:r>
          </a:p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octave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-464552" y="511757"/>
            <a:ext cx="5752116" cy="694829"/>
            <a:chOff x="0" y="0"/>
            <a:chExt cx="1514961" cy="183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14961" cy="183000"/>
            </a:xfrm>
            <a:custGeom>
              <a:avLst/>
              <a:gdLst/>
              <a:ahLst/>
              <a:cxnLst/>
              <a:rect l="l" t="t" r="r" b="b"/>
              <a:pathLst>
                <a:path w="1514961" h="183000">
                  <a:moveTo>
                    <a:pt x="91500" y="0"/>
                  </a:moveTo>
                  <a:lnTo>
                    <a:pt x="1423460" y="0"/>
                  </a:lnTo>
                  <a:cubicBezTo>
                    <a:pt x="1447728" y="0"/>
                    <a:pt x="1471001" y="9640"/>
                    <a:pt x="1488161" y="26800"/>
                  </a:cubicBezTo>
                  <a:cubicBezTo>
                    <a:pt x="1505320" y="43959"/>
                    <a:pt x="1514961" y="67233"/>
                    <a:pt x="1514961" y="91500"/>
                  </a:cubicBezTo>
                  <a:lnTo>
                    <a:pt x="1514961" y="91500"/>
                  </a:lnTo>
                  <a:cubicBezTo>
                    <a:pt x="1514961" y="115767"/>
                    <a:pt x="1505320" y="139041"/>
                    <a:pt x="1488161" y="156201"/>
                  </a:cubicBezTo>
                  <a:cubicBezTo>
                    <a:pt x="1471001" y="173360"/>
                    <a:pt x="1447728" y="183000"/>
                    <a:pt x="14234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514961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311880" y="553419"/>
            <a:ext cx="5575520" cy="55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III. Xây dựng hệ thống</a:t>
            </a:r>
          </a:p>
        </p:txBody>
      </p:sp>
      <p:sp>
        <p:nvSpPr>
          <p:cNvPr id="26" name="AutoShape 26"/>
          <p:cNvSpPr/>
          <p:nvPr/>
        </p:nvSpPr>
        <p:spPr>
          <a:xfrm>
            <a:off x="5287564" y="878222"/>
            <a:ext cx="765554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-1225979" y="3059541"/>
            <a:ext cx="3631569" cy="2462864"/>
          </a:xfrm>
          <a:custGeom>
            <a:avLst/>
            <a:gdLst/>
            <a:ahLst/>
            <a:cxnLst/>
            <a:rect l="l" t="t" r="r" b="b"/>
            <a:pathLst>
              <a:path w="3631569" h="2462864">
                <a:moveTo>
                  <a:pt x="0" y="0"/>
                </a:moveTo>
                <a:lnTo>
                  <a:pt x="3631569" y="0"/>
                </a:lnTo>
                <a:lnTo>
                  <a:pt x="3631569" y="2462864"/>
                </a:lnTo>
                <a:lnTo>
                  <a:pt x="0" y="2462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15880914" y="4682259"/>
            <a:ext cx="3634560" cy="2464892"/>
          </a:xfrm>
          <a:custGeom>
            <a:avLst/>
            <a:gdLst/>
            <a:ahLst/>
            <a:cxnLst/>
            <a:rect l="l" t="t" r="r" b="b"/>
            <a:pathLst>
              <a:path w="3634560" h="2464892">
                <a:moveTo>
                  <a:pt x="3634560" y="2464893"/>
                </a:moveTo>
                <a:lnTo>
                  <a:pt x="0" y="2464893"/>
                </a:lnTo>
                <a:lnTo>
                  <a:pt x="0" y="0"/>
                </a:lnTo>
                <a:lnTo>
                  <a:pt x="3634560" y="0"/>
                </a:lnTo>
                <a:lnTo>
                  <a:pt x="3634560" y="246489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5735000" y="1810891"/>
            <a:ext cx="6818001" cy="1136417"/>
            <a:chOff x="0" y="0"/>
            <a:chExt cx="1795687" cy="2993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887400" y="2002230"/>
            <a:ext cx="6818001" cy="1136417"/>
            <a:chOff x="0" y="0"/>
            <a:chExt cx="1795687" cy="2993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326841" y="9098183"/>
            <a:ext cx="2511101" cy="694829"/>
            <a:chOff x="0" y="0"/>
            <a:chExt cx="661360" cy="183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1360" cy="183000"/>
            </a:xfrm>
            <a:custGeom>
              <a:avLst/>
              <a:gdLst/>
              <a:ahLst/>
              <a:cxnLst/>
              <a:rect l="l" t="t" r="r" b="b"/>
              <a:pathLst>
                <a:path w="661360" h="183000">
                  <a:moveTo>
                    <a:pt x="91500" y="0"/>
                  </a:moveTo>
                  <a:lnTo>
                    <a:pt x="569860" y="0"/>
                  </a:lnTo>
                  <a:cubicBezTo>
                    <a:pt x="594127" y="0"/>
                    <a:pt x="617400" y="9640"/>
                    <a:pt x="634560" y="26800"/>
                  </a:cubicBezTo>
                  <a:cubicBezTo>
                    <a:pt x="651720" y="43959"/>
                    <a:pt x="661360" y="67233"/>
                    <a:pt x="661360" y="91500"/>
                  </a:cubicBezTo>
                  <a:lnTo>
                    <a:pt x="661360" y="91500"/>
                  </a:lnTo>
                  <a:cubicBezTo>
                    <a:pt x="661360" y="115767"/>
                    <a:pt x="651720" y="139041"/>
                    <a:pt x="634560" y="156201"/>
                  </a:cubicBezTo>
                  <a:cubicBezTo>
                    <a:pt x="617400" y="173360"/>
                    <a:pt x="594127" y="183000"/>
                    <a:pt x="5698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661360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15365344" y="9445598"/>
            <a:ext cx="961498" cy="1905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>
            <a:off x="4522011" y="859172"/>
            <a:ext cx="765554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5957029" y="6764983"/>
            <a:ext cx="2110521" cy="1934005"/>
          </a:xfrm>
          <a:custGeom>
            <a:avLst/>
            <a:gdLst/>
            <a:ahLst/>
            <a:cxnLst/>
            <a:rect l="l" t="t" r="r" b="b"/>
            <a:pathLst>
              <a:path w="2110521" h="1934005">
                <a:moveTo>
                  <a:pt x="0" y="0"/>
                </a:moveTo>
                <a:lnTo>
                  <a:pt x="2110521" y="0"/>
                </a:lnTo>
                <a:lnTo>
                  <a:pt x="2110521" y="1934005"/>
                </a:lnTo>
                <a:lnTo>
                  <a:pt x="0" y="19340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2705400" y="3738722"/>
            <a:ext cx="2018786" cy="1829438"/>
          </a:xfrm>
          <a:custGeom>
            <a:avLst/>
            <a:gdLst/>
            <a:ahLst/>
            <a:cxnLst/>
            <a:rect l="l" t="t" r="r" b="b"/>
            <a:pathLst>
              <a:path w="2018786" h="1829438">
                <a:moveTo>
                  <a:pt x="0" y="0"/>
                </a:moveTo>
                <a:lnTo>
                  <a:pt x="2018786" y="0"/>
                </a:lnTo>
                <a:lnTo>
                  <a:pt x="2018786" y="1829437"/>
                </a:lnTo>
                <a:lnTo>
                  <a:pt x="0" y="18294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6213745" y="2159965"/>
            <a:ext cx="6165310" cy="56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6"/>
              </a:lnSpc>
            </a:pPr>
            <a:r>
              <a:rPr lang="en-US" sz="3304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SURF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688791" y="9210675"/>
            <a:ext cx="144540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Trang 25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268673" y="3719672"/>
            <a:ext cx="10731763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>
                <a:solidFill>
                  <a:srgbClr val="204295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DoG</a:t>
            </a:r>
          </a:p>
          <a:p>
            <a:pPr algn="ctr">
              <a:lnSpc>
                <a:spcPts val="6000"/>
              </a:lnSpc>
            </a:pPr>
            <a:r>
              <a:rPr lang="en-US" sz="6000">
                <a:solidFill>
                  <a:srgbClr val="204295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(Difference of Gaussian)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957029" y="7255735"/>
            <a:ext cx="10731763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>
                <a:solidFill>
                  <a:srgbClr val="7AB3FF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Fast - Hessian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-464552" y="511757"/>
            <a:ext cx="5752116" cy="694829"/>
            <a:chOff x="0" y="0"/>
            <a:chExt cx="1514961" cy="1830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514961" cy="183000"/>
            </a:xfrm>
            <a:custGeom>
              <a:avLst/>
              <a:gdLst/>
              <a:ahLst/>
              <a:cxnLst/>
              <a:rect l="l" t="t" r="r" b="b"/>
              <a:pathLst>
                <a:path w="1514961" h="183000">
                  <a:moveTo>
                    <a:pt x="91500" y="0"/>
                  </a:moveTo>
                  <a:lnTo>
                    <a:pt x="1423460" y="0"/>
                  </a:lnTo>
                  <a:cubicBezTo>
                    <a:pt x="1447728" y="0"/>
                    <a:pt x="1471001" y="9640"/>
                    <a:pt x="1488161" y="26800"/>
                  </a:cubicBezTo>
                  <a:cubicBezTo>
                    <a:pt x="1505320" y="43959"/>
                    <a:pt x="1514961" y="67233"/>
                    <a:pt x="1514961" y="91500"/>
                  </a:cubicBezTo>
                  <a:lnTo>
                    <a:pt x="1514961" y="91500"/>
                  </a:lnTo>
                  <a:cubicBezTo>
                    <a:pt x="1514961" y="115767"/>
                    <a:pt x="1505320" y="139041"/>
                    <a:pt x="1488161" y="156201"/>
                  </a:cubicBezTo>
                  <a:cubicBezTo>
                    <a:pt x="1471001" y="173360"/>
                    <a:pt x="1447728" y="183000"/>
                    <a:pt x="14234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1514961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311880" y="553419"/>
            <a:ext cx="5575520" cy="55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III. Xây dựng hệ thống</a:t>
            </a:r>
          </a:p>
        </p:txBody>
      </p:sp>
      <p:sp>
        <p:nvSpPr>
          <p:cNvPr id="29" name="AutoShape 29"/>
          <p:cNvSpPr/>
          <p:nvPr/>
        </p:nvSpPr>
        <p:spPr>
          <a:xfrm>
            <a:off x="5287564" y="878222"/>
            <a:ext cx="765554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-1225979" y="3059541"/>
            <a:ext cx="3631569" cy="2462864"/>
          </a:xfrm>
          <a:custGeom>
            <a:avLst/>
            <a:gdLst/>
            <a:ahLst/>
            <a:cxnLst/>
            <a:rect l="l" t="t" r="r" b="b"/>
            <a:pathLst>
              <a:path w="3631569" h="2462864">
                <a:moveTo>
                  <a:pt x="0" y="0"/>
                </a:moveTo>
                <a:lnTo>
                  <a:pt x="3631569" y="0"/>
                </a:lnTo>
                <a:lnTo>
                  <a:pt x="3631569" y="2462864"/>
                </a:lnTo>
                <a:lnTo>
                  <a:pt x="0" y="2462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15880914" y="4682259"/>
            <a:ext cx="3634560" cy="2464892"/>
          </a:xfrm>
          <a:custGeom>
            <a:avLst/>
            <a:gdLst/>
            <a:ahLst/>
            <a:cxnLst/>
            <a:rect l="l" t="t" r="r" b="b"/>
            <a:pathLst>
              <a:path w="3634560" h="2464892">
                <a:moveTo>
                  <a:pt x="3634560" y="2464893"/>
                </a:moveTo>
                <a:lnTo>
                  <a:pt x="0" y="2464893"/>
                </a:lnTo>
                <a:lnTo>
                  <a:pt x="0" y="0"/>
                </a:lnTo>
                <a:lnTo>
                  <a:pt x="3634560" y="0"/>
                </a:lnTo>
                <a:lnTo>
                  <a:pt x="3634560" y="246489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5735000" y="1810891"/>
            <a:ext cx="6818001" cy="1136417"/>
            <a:chOff x="0" y="0"/>
            <a:chExt cx="1795687" cy="2993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887400" y="2002230"/>
            <a:ext cx="6818001" cy="1136417"/>
            <a:chOff x="0" y="0"/>
            <a:chExt cx="1795687" cy="2993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326841" y="9098183"/>
            <a:ext cx="2511101" cy="694829"/>
            <a:chOff x="0" y="0"/>
            <a:chExt cx="661360" cy="183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1360" cy="183000"/>
            </a:xfrm>
            <a:custGeom>
              <a:avLst/>
              <a:gdLst/>
              <a:ahLst/>
              <a:cxnLst/>
              <a:rect l="l" t="t" r="r" b="b"/>
              <a:pathLst>
                <a:path w="661360" h="183000">
                  <a:moveTo>
                    <a:pt x="91500" y="0"/>
                  </a:moveTo>
                  <a:lnTo>
                    <a:pt x="569860" y="0"/>
                  </a:lnTo>
                  <a:cubicBezTo>
                    <a:pt x="594127" y="0"/>
                    <a:pt x="617400" y="9640"/>
                    <a:pt x="634560" y="26800"/>
                  </a:cubicBezTo>
                  <a:cubicBezTo>
                    <a:pt x="651720" y="43959"/>
                    <a:pt x="661360" y="67233"/>
                    <a:pt x="661360" y="91500"/>
                  </a:cubicBezTo>
                  <a:lnTo>
                    <a:pt x="661360" y="91500"/>
                  </a:lnTo>
                  <a:cubicBezTo>
                    <a:pt x="661360" y="115767"/>
                    <a:pt x="651720" y="139041"/>
                    <a:pt x="634560" y="156201"/>
                  </a:cubicBezTo>
                  <a:cubicBezTo>
                    <a:pt x="617400" y="173360"/>
                    <a:pt x="594127" y="183000"/>
                    <a:pt x="5698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661360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15365344" y="9445598"/>
            <a:ext cx="961498" cy="1905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7770330" y="3801230"/>
            <a:ext cx="8165294" cy="4962739"/>
          </a:xfrm>
          <a:custGeom>
            <a:avLst/>
            <a:gdLst/>
            <a:ahLst/>
            <a:cxnLst/>
            <a:rect l="l" t="t" r="r" b="b"/>
            <a:pathLst>
              <a:path w="8165294" h="4962739">
                <a:moveTo>
                  <a:pt x="0" y="0"/>
                </a:moveTo>
                <a:lnTo>
                  <a:pt x="8165294" y="0"/>
                </a:lnTo>
                <a:lnTo>
                  <a:pt x="8165294" y="4962738"/>
                </a:lnTo>
                <a:lnTo>
                  <a:pt x="0" y="49627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2280766" y="4566717"/>
            <a:ext cx="4956164" cy="4197251"/>
          </a:xfrm>
          <a:custGeom>
            <a:avLst/>
            <a:gdLst/>
            <a:ahLst/>
            <a:cxnLst/>
            <a:rect l="l" t="t" r="r" b="b"/>
            <a:pathLst>
              <a:path w="4956164" h="4197251">
                <a:moveTo>
                  <a:pt x="0" y="0"/>
                </a:moveTo>
                <a:lnTo>
                  <a:pt x="4956164" y="0"/>
                </a:lnTo>
                <a:lnTo>
                  <a:pt x="4956164" y="4197251"/>
                </a:lnTo>
                <a:lnTo>
                  <a:pt x="0" y="41972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6213745" y="2159965"/>
            <a:ext cx="6165310" cy="56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6"/>
              </a:lnSpc>
            </a:pPr>
            <a:r>
              <a:rPr lang="en-US" sz="3304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SURF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688791" y="9210675"/>
            <a:ext cx="139618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Trang 26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52376" y="3477697"/>
            <a:ext cx="348150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Haar-like features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-464552" y="511757"/>
            <a:ext cx="5752116" cy="694829"/>
            <a:chOff x="0" y="0"/>
            <a:chExt cx="1514961" cy="183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514961" cy="183000"/>
            </a:xfrm>
            <a:custGeom>
              <a:avLst/>
              <a:gdLst/>
              <a:ahLst/>
              <a:cxnLst/>
              <a:rect l="l" t="t" r="r" b="b"/>
              <a:pathLst>
                <a:path w="1514961" h="183000">
                  <a:moveTo>
                    <a:pt x="91500" y="0"/>
                  </a:moveTo>
                  <a:lnTo>
                    <a:pt x="1423460" y="0"/>
                  </a:lnTo>
                  <a:cubicBezTo>
                    <a:pt x="1447728" y="0"/>
                    <a:pt x="1471001" y="9640"/>
                    <a:pt x="1488161" y="26800"/>
                  </a:cubicBezTo>
                  <a:cubicBezTo>
                    <a:pt x="1505320" y="43959"/>
                    <a:pt x="1514961" y="67233"/>
                    <a:pt x="1514961" y="91500"/>
                  </a:cubicBezTo>
                  <a:lnTo>
                    <a:pt x="1514961" y="91500"/>
                  </a:lnTo>
                  <a:cubicBezTo>
                    <a:pt x="1514961" y="115767"/>
                    <a:pt x="1505320" y="139041"/>
                    <a:pt x="1488161" y="156201"/>
                  </a:cubicBezTo>
                  <a:cubicBezTo>
                    <a:pt x="1471001" y="173360"/>
                    <a:pt x="1447728" y="183000"/>
                    <a:pt x="14234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514961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11880" y="553419"/>
            <a:ext cx="5575520" cy="55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III. Xây dựng hệ thống</a:t>
            </a:r>
          </a:p>
        </p:txBody>
      </p:sp>
      <p:sp>
        <p:nvSpPr>
          <p:cNvPr id="27" name="AutoShape 27"/>
          <p:cNvSpPr/>
          <p:nvPr/>
        </p:nvSpPr>
        <p:spPr>
          <a:xfrm>
            <a:off x="5287564" y="878222"/>
            <a:ext cx="765554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-1225979" y="3059541"/>
            <a:ext cx="3631569" cy="2462864"/>
          </a:xfrm>
          <a:custGeom>
            <a:avLst/>
            <a:gdLst/>
            <a:ahLst/>
            <a:cxnLst/>
            <a:rect l="l" t="t" r="r" b="b"/>
            <a:pathLst>
              <a:path w="3631569" h="2462864">
                <a:moveTo>
                  <a:pt x="0" y="0"/>
                </a:moveTo>
                <a:lnTo>
                  <a:pt x="3631569" y="0"/>
                </a:lnTo>
                <a:lnTo>
                  <a:pt x="3631569" y="2462864"/>
                </a:lnTo>
                <a:lnTo>
                  <a:pt x="0" y="2462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15880914" y="4682259"/>
            <a:ext cx="3634560" cy="2464892"/>
          </a:xfrm>
          <a:custGeom>
            <a:avLst/>
            <a:gdLst/>
            <a:ahLst/>
            <a:cxnLst/>
            <a:rect l="l" t="t" r="r" b="b"/>
            <a:pathLst>
              <a:path w="3634560" h="2464892">
                <a:moveTo>
                  <a:pt x="3634560" y="2464893"/>
                </a:moveTo>
                <a:lnTo>
                  <a:pt x="0" y="2464893"/>
                </a:lnTo>
                <a:lnTo>
                  <a:pt x="0" y="0"/>
                </a:lnTo>
                <a:lnTo>
                  <a:pt x="3634560" y="0"/>
                </a:lnTo>
                <a:lnTo>
                  <a:pt x="3634560" y="246489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5735000" y="1810891"/>
            <a:ext cx="6818001" cy="1136417"/>
            <a:chOff x="0" y="0"/>
            <a:chExt cx="1795687" cy="2993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887400" y="2002230"/>
            <a:ext cx="6818001" cy="1136417"/>
            <a:chOff x="0" y="0"/>
            <a:chExt cx="1795687" cy="2993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326841" y="9098183"/>
            <a:ext cx="2511101" cy="694829"/>
            <a:chOff x="0" y="0"/>
            <a:chExt cx="661360" cy="183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1360" cy="183000"/>
            </a:xfrm>
            <a:custGeom>
              <a:avLst/>
              <a:gdLst/>
              <a:ahLst/>
              <a:cxnLst/>
              <a:rect l="l" t="t" r="r" b="b"/>
              <a:pathLst>
                <a:path w="661360" h="183000">
                  <a:moveTo>
                    <a:pt x="91500" y="0"/>
                  </a:moveTo>
                  <a:lnTo>
                    <a:pt x="569860" y="0"/>
                  </a:lnTo>
                  <a:cubicBezTo>
                    <a:pt x="594127" y="0"/>
                    <a:pt x="617400" y="9640"/>
                    <a:pt x="634560" y="26800"/>
                  </a:cubicBezTo>
                  <a:cubicBezTo>
                    <a:pt x="651720" y="43959"/>
                    <a:pt x="661360" y="67233"/>
                    <a:pt x="661360" y="91500"/>
                  </a:cubicBezTo>
                  <a:lnTo>
                    <a:pt x="661360" y="91500"/>
                  </a:lnTo>
                  <a:cubicBezTo>
                    <a:pt x="661360" y="115767"/>
                    <a:pt x="651720" y="139041"/>
                    <a:pt x="634560" y="156201"/>
                  </a:cubicBezTo>
                  <a:cubicBezTo>
                    <a:pt x="617400" y="173360"/>
                    <a:pt x="594127" y="183000"/>
                    <a:pt x="5698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661360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15365344" y="9445598"/>
            <a:ext cx="961498" cy="1905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5663682" y="4097426"/>
            <a:ext cx="7265436" cy="4928749"/>
          </a:xfrm>
          <a:custGeom>
            <a:avLst/>
            <a:gdLst/>
            <a:ahLst/>
            <a:cxnLst/>
            <a:rect l="l" t="t" r="r" b="b"/>
            <a:pathLst>
              <a:path w="7265436" h="4928749">
                <a:moveTo>
                  <a:pt x="0" y="0"/>
                </a:moveTo>
                <a:lnTo>
                  <a:pt x="7265436" y="0"/>
                </a:lnTo>
                <a:lnTo>
                  <a:pt x="7265436" y="4928749"/>
                </a:lnTo>
                <a:lnTo>
                  <a:pt x="0" y="49287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6213745" y="2159965"/>
            <a:ext cx="6165310" cy="56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6"/>
              </a:lnSpc>
            </a:pPr>
            <a:r>
              <a:rPr lang="en-US" sz="3304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SURF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688791" y="9210675"/>
            <a:ext cx="144540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Trang 27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-464552" y="511757"/>
            <a:ext cx="5752116" cy="694829"/>
            <a:chOff x="0" y="0"/>
            <a:chExt cx="1514961" cy="183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14961" cy="183000"/>
            </a:xfrm>
            <a:custGeom>
              <a:avLst/>
              <a:gdLst/>
              <a:ahLst/>
              <a:cxnLst/>
              <a:rect l="l" t="t" r="r" b="b"/>
              <a:pathLst>
                <a:path w="1514961" h="183000">
                  <a:moveTo>
                    <a:pt x="91500" y="0"/>
                  </a:moveTo>
                  <a:lnTo>
                    <a:pt x="1423460" y="0"/>
                  </a:lnTo>
                  <a:cubicBezTo>
                    <a:pt x="1447728" y="0"/>
                    <a:pt x="1471001" y="9640"/>
                    <a:pt x="1488161" y="26800"/>
                  </a:cubicBezTo>
                  <a:cubicBezTo>
                    <a:pt x="1505320" y="43959"/>
                    <a:pt x="1514961" y="67233"/>
                    <a:pt x="1514961" y="91500"/>
                  </a:cubicBezTo>
                  <a:lnTo>
                    <a:pt x="1514961" y="91500"/>
                  </a:lnTo>
                  <a:cubicBezTo>
                    <a:pt x="1514961" y="115767"/>
                    <a:pt x="1505320" y="139041"/>
                    <a:pt x="1488161" y="156201"/>
                  </a:cubicBezTo>
                  <a:cubicBezTo>
                    <a:pt x="1471001" y="173360"/>
                    <a:pt x="1447728" y="183000"/>
                    <a:pt x="14234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514961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11880" y="553419"/>
            <a:ext cx="5575520" cy="55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III. Xây dựng hệ thống</a:t>
            </a:r>
          </a:p>
        </p:txBody>
      </p:sp>
      <p:sp>
        <p:nvSpPr>
          <p:cNvPr id="25" name="AutoShape 25"/>
          <p:cNvSpPr/>
          <p:nvPr/>
        </p:nvSpPr>
        <p:spPr>
          <a:xfrm>
            <a:off x="5287564" y="878222"/>
            <a:ext cx="765554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-1225979" y="3059541"/>
            <a:ext cx="3631569" cy="2462864"/>
          </a:xfrm>
          <a:custGeom>
            <a:avLst/>
            <a:gdLst/>
            <a:ahLst/>
            <a:cxnLst/>
            <a:rect l="l" t="t" r="r" b="b"/>
            <a:pathLst>
              <a:path w="3631569" h="2462864">
                <a:moveTo>
                  <a:pt x="0" y="0"/>
                </a:moveTo>
                <a:lnTo>
                  <a:pt x="3631569" y="0"/>
                </a:lnTo>
                <a:lnTo>
                  <a:pt x="3631569" y="2462864"/>
                </a:lnTo>
                <a:lnTo>
                  <a:pt x="0" y="2462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15880914" y="4682259"/>
            <a:ext cx="3634560" cy="2464892"/>
          </a:xfrm>
          <a:custGeom>
            <a:avLst/>
            <a:gdLst/>
            <a:ahLst/>
            <a:cxnLst/>
            <a:rect l="l" t="t" r="r" b="b"/>
            <a:pathLst>
              <a:path w="3634560" h="2464892">
                <a:moveTo>
                  <a:pt x="3634560" y="2464893"/>
                </a:moveTo>
                <a:lnTo>
                  <a:pt x="0" y="2464893"/>
                </a:lnTo>
                <a:lnTo>
                  <a:pt x="0" y="0"/>
                </a:lnTo>
                <a:lnTo>
                  <a:pt x="3634560" y="0"/>
                </a:lnTo>
                <a:lnTo>
                  <a:pt x="3634560" y="246489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5735000" y="1810891"/>
            <a:ext cx="6818001" cy="1136417"/>
            <a:chOff x="0" y="0"/>
            <a:chExt cx="1795687" cy="2993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887400" y="2002230"/>
            <a:ext cx="6818001" cy="1136417"/>
            <a:chOff x="0" y="0"/>
            <a:chExt cx="1795687" cy="2993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326841" y="9098183"/>
            <a:ext cx="2511101" cy="694829"/>
            <a:chOff x="0" y="0"/>
            <a:chExt cx="661360" cy="183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1360" cy="183000"/>
            </a:xfrm>
            <a:custGeom>
              <a:avLst/>
              <a:gdLst/>
              <a:ahLst/>
              <a:cxnLst/>
              <a:rect l="l" t="t" r="r" b="b"/>
              <a:pathLst>
                <a:path w="661360" h="183000">
                  <a:moveTo>
                    <a:pt x="91500" y="0"/>
                  </a:moveTo>
                  <a:lnTo>
                    <a:pt x="569860" y="0"/>
                  </a:lnTo>
                  <a:cubicBezTo>
                    <a:pt x="594127" y="0"/>
                    <a:pt x="617400" y="9640"/>
                    <a:pt x="634560" y="26800"/>
                  </a:cubicBezTo>
                  <a:cubicBezTo>
                    <a:pt x="651720" y="43959"/>
                    <a:pt x="661360" y="67233"/>
                    <a:pt x="661360" y="91500"/>
                  </a:cubicBezTo>
                  <a:lnTo>
                    <a:pt x="661360" y="91500"/>
                  </a:lnTo>
                  <a:cubicBezTo>
                    <a:pt x="661360" y="115767"/>
                    <a:pt x="651720" y="139041"/>
                    <a:pt x="634560" y="156201"/>
                  </a:cubicBezTo>
                  <a:cubicBezTo>
                    <a:pt x="617400" y="173360"/>
                    <a:pt x="594127" y="183000"/>
                    <a:pt x="5698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661360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15365344" y="9445598"/>
            <a:ext cx="961498" cy="1905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4558752" y="3549434"/>
            <a:ext cx="9475296" cy="5708866"/>
          </a:xfrm>
          <a:custGeom>
            <a:avLst/>
            <a:gdLst/>
            <a:ahLst/>
            <a:cxnLst/>
            <a:rect l="l" t="t" r="r" b="b"/>
            <a:pathLst>
              <a:path w="9475296" h="5708866">
                <a:moveTo>
                  <a:pt x="0" y="0"/>
                </a:moveTo>
                <a:lnTo>
                  <a:pt x="9475296" y="0"/>
                </a:lnTo>
                <a:lnTo>
                  <a:pt x="9475296" y="5708866"/>
                </a:lnTo>
                <a:lnTo>
                  <a:pt x="0" y="57088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6213745" y="2159965"/>
            <a:ext cx="6165310" cy="56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6"/>
              </a:lnSpc>
            </a:pPr>
            <a:r>
              <a:rPr lang="en-US" sz="3304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SURF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688791" y="9210675"/>
            <a:ext cx="139618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Trang 28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-464552" y="511757"/>
            <a:ext cx="5752116" cy="694829"/>
            <a:chOff x="0" y="0"/>
            <a:chExt cx="1514961" cy="183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14961" cy="183000"/>
            </a:xfrm>
            <a:custGeom>
              <a:avLst/>
              <a:gdLst/>
              <a:ahLst/>
              <a:cxnLst/>
              <a:rect l="l" t="t" r="r" b="b"/>
              <a:pathLst>
                <a:path w="1514961" h="183000">
                  <a:moveTo>
                    <a:pt x="91500" y="0"/>
                  </a:moveTo>
                  <a:lnTo>
                    <a:pt x="1423460" y="0"/>
                  </a:lnTo>
                  <a:cubicBezTo>
                    <a:pt x="1447728" y="0"/>
                    <a:pt x="1471001" y="9640"/>
                    <a:pt x="1488161" y="26800"/>
                  </a:cubicBezTo>
                  <a:cubicBezTo>
                    <a:pt x="1505320" y="43959"/>
                    <a:pt x="1514961" y="67233"/>
                    <a:pt x="1514961" y="91500"/>
                  </a:cubicBezTo>
                  <a:lnTo>
                    <a:pt x="1514961" y="91500"/>
                  </a:lnTo>
                  <a:cubicBezTo>
                    <a:pt x="1514961" y="115767"/>
                    <a:pt x="1505320" y="139041"/>
                    <a:pt x="1488161" y="156201"/>
                  </a:cubicBezTo>
                  <a:cubicBezTo>
                    <a:pt x="1471001" y="173360"/>
                    <a:pt x="1447728" y="183000"/>
                    <a:pt x="14234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514961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11880" y="553419"/>
            <a:ext cx="5575520" cy="55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III. Xây dựng hệ thống</a:t>
            </a:r>
          </a:p>
        </p:txBody>
      </p:sp>
      <p:sp>
        <p:nvSpPr>
          <p:cNvPr id="25" name="AutoShape 25"/>
          <p:cNvSpPr/>
          <p:nvPr/>
        </p:nvSpPr>
        <p:spPr>
          <a:xfrm>
            <a:off x="5287564" y="878222"/>
            <a:ext cx="765554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-1225979" y="3059541"/>
            <a:ext cx="3631569" cy="2462864"/>
          </a:xfrm>
          <a:custGeom>
            <a:avLst/>
            <a:gdLst/>
            <a:ahLst/>
            <a:cxnLst/>
            <a:rect l="l" t="t" r="r" b="b"/>
            <a:pathLst>
              <a:path w="3631569" h="2462864">
                <a:moveTo>
                  <a:pt x="0" y="0"/>
                </a:moveTo>
                <a:lnTo>
                  <a:pt x="3631569" y="0"/>
                </a:lnTo>
                <a:lnTo>
                  <a:pt x="3631569" y="2462864"/>
                </a:lnTo>
                <a:lnTo>
                  <a:pt x="0" y="2462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15880914" y="4682259"/>
            <a:ext cx="3634560" cy="2464892"/>
          </a:xfrm>
          <a:custGeom>
            <a:avLst/>
            <a:gdLst/>
            <a:ahLst/>
            <a:cxnLst/>
            <a:rect l="l" t="t" r="r" b="b"/>
            <a:pathLst>
              <a:path w="3634560" h="2464892">
                <a:moveTo>
                  <a:pt x="3634560" y="2464893"/>
                </a:moveTo>
                <a:lnTo>
                  <a:pt x="0" y="2464893"/>
                </a:lnTo>
                <a:lnTo>
                  <a:pt x="0" y="0"/>
                </a:lnTo>
                <a:lnTo>
                  <a:pt x="3634560" y="0"/>
                </a:lnTo>
                <a:lnTo>
                  <a:pt x="3634560" y="246489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5735000" y="1810891"/>
            <a:ext cx="6818001" cy="1136417"/>
            <a:chOff x="0" y="0"/>
            <a:chExt cx="1795687" cy="2993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887400" y="2002230"/>
            <a:ext cx="6818001" cy="1136417"/>
            <a:chOff x="0" y="0"/>
            <a:chExt cx="1795687" cy="2993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326841" y="9098183"/>
            <a:ext cx="2511101" cy="694829"/>
            <a:chOff x="0" y="0"/>
            <a:chExt cx="661360" cy="183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1360" cy="183000"/>
            </a:xfrm>
            <a:custGeom>
              <a:avLst/>
              <a:gdLst/>
              <a:ahLst/>
              <a:cxnLst/>
              <a:rect l="l" t="t" r="r" b="b"/>
              <a:pathLst>
                <a:path w="661360" h="183000">
                  <a:moveTo>
                    <a:pt x="91500" y="0"/>
                  </a:moveTo>
                  <a:lnTo>
                    <a:pt x="569860" y="0"/>
                  </a:lnTo>
                  <a:cubicBezTo>
                    <a:pt x="594127" y="0"/>
                    <a:pt x="617400" y="9640"/>
                    <a:pt x="634560" y="26800"/>
                  </a:cubicBezTo>
                  <a:cubicBezTo>
                    <a:pt x="651720" y="43959"/>
                    <a:pt x="661360" y="67233"/>
                    <a:pt x="661360" y="91500"/>
                  </a:cubicBezTo>
                  <a:lnTo>
                    <a:pt x="661360" y="91500"/>
                  </a:lnTo>
                  <a:cubicBezTo>
                    <a:pt x="661360" y="115767"/>
                    <a:pt x="651720" y="139041"/>
                    <a:pt x="634560" y="156201"/>
                  </a:cubicBezTo>
                  <a:cubicBezTo>
                    <a:pt x="617400" y="173360"/>
                    <a:pt x="594127" y="183000"/>
                    <a:pt x="5698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661360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15365344" y="9445598"/>
            <a:ext cx="961498" cy="1905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6835125" y="2106983"/>
            <a:ext cx="5010594" cy="56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6"/>
              </a:lnSpc>
            </a:pPr>
            <a:r>
              <a:rPr lang="en-US" sz="3304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GIỚI THIỆU TỔNG QUAN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713876" y="3620732"/>
            <a:ext cx="13372654" cy="552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920"/>
              </a:lnSpc>
              <a:buFont typeface="Arial"/>
              <a:buChar char="•"/>
            </a:pPr>
            <a:r>
              <a:rPr lang="en-US" sz="300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Robot là một phương tiện hiệu quả thay thế sức lao động của con người. Chúng </a:t>
            </a:r>
            <a:r>
              <a:rPr lang="en-US" sz="3000">
                <a:solidFill>
                  <a:srgbClr val="F24D06"/>
                </a:solidFill>
                <a:latin typeface="Clear Sans"/>
                <a:ea typeface="Clear Sans"/>
                <a:cs typeface="Clear Sans"/>
                <a:sym typeface="Clear Sans"/>
              </a:rPr>
              <a:t>không bao giờ mệt, không bị thương</a:t>
            </a:r>
            <a:r>
              <a:rPr lang="en-US" sz="300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cũng như </a:t>
            </a:r>
            <a:r>
              <a:rPr lang="en-US" sz="3000">
                <a:solidFill>
                  <a:srgbClr val="F24D06"/>
                </a:solidFill>
                <a:latin typeface="Clear Sans"/>
                <a:ea typeface="Clear Sans"/>
                <a:cs typeface="Clear Sans"/>
                <a:sym typeface="Clear Sans"/>
              </a:rPr>
              <a:t>không bị ảnh hưởng bởi cảm xúc</a:t>
            </a:r>
            <a:r>
              <a:rPr lang="en-US" sz="300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, vì thế sẽ không quá ngạc nhiên khi một dây chuyền sản xuất được vận hành hoàn toàn bằng robot.</a:t>
            </a:r>
          </a:p>
          <a:p>
            <a:pPr marL="647700" lvl="1" indent="-323850" algn="just">
              <a:lnSpc>
                <a:spcPts val="4920"/>
              </a:lnSpc>
              <a:buFont typeface="Arial"/>
              <a:buChar char="•"/>
            </a:pPr>
            <a:r>
              <a:rPr lang="en-US" sz="300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Robot có nhiều dạng thường thấy như là Humanoid Robots, Robot Manipulators hoặc là Mobile Robots,...</a:t>
            </a:r>
          </a:p>
          <a:p>
            <a:pPr marL="647700" lvl="1" indent="-323850" algn="just">
              <a:lnSpc>
                <a:spcPts val="4920"/>
              </a:lnSpc>
              <a:buFont typeface="Arial"/>
              <a:buChar char="•"/>
            </a:pPr>
            <a:r>
              <a:rPr lang="en-US" sz="300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Thông thường trong các nhà máy, tính </a:t>
            </a:r>
            <a:r>
              <a:rPr lang="en-US" sz="3000">
                <a:solidFill>
                  <a:srgbClr val="F24D06"/>
                </a:solidFill>
                <a:latin typeface="Clear Sans"/>
                <a:ea typeface="Clear Sans"/>
                <a:cs typeface="Clear Sans"/>
                <a:sym typeface="Clear Sans"/>
              </a:rPr>
              <a:t>hiệu quả và tối giản</a:t>
            </a:r>
            <a:r>
              <a:rPr lang="en-US" sz="300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được đặt lên cao vì thế các loại robot có tính phức tạp trong phối hợp như Humanoid Robots sẽ không được sử dụng mà thay vào đó là các </a:t>
            </a:r>
            <a:r>
              <a:rPr lang="en-US" sz="3000">
                <a:solidFill>
                  <a:srgbClr val="F24D06"/>
                </a:solidFill>
                <a:latin typeface="Clear Sans"/>
                <a:ea typeface="Clear Sans"/>
                <a:cs typeface="Clear Sans"/>
                <a:sym typeface="Clear Sans"/>
              </a:rPr>
              <a:t>cánh tay robot</a:t>
            </a:r>
            <a:r>
              <a:rPr lang="en-US" sz="300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688791" y="9210675"/>
            <a:ext cx="12485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Trang 2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-464552" y="511757"/>
            <a:ext cx="5752116" cy="694829"/>
            <a:chOff x="0" y="0"/>
            <a:chExt cx="1514961" cy="183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14961" cy="183000"/>
            </a:xfrm>
            <a:custGeom>
              <a:avLst/>
              <a:gdLst/>
              <a:ahLst/>
              <a:cxnLst/>
              <a:rect l="l" t="t" r="r" b="b"/>
              <a:pathLst>
                <a:path w="1514961" h="183000">
                  <a:moveTo>
                    <a:pt x="91500" y="0"/>
                  </a:moveTo>
                  <a:lnTo>
                    <a:pt x="1423460" y="0"/>
                  </a:lnTo>
                  <a:cubicBezTo>
                    <a:pt x="1447728" y="0"/>
                    <a:pt x="1471001" y="9640"/>
                    <a:pt x="1488161" y="26800"/>
                  </a:cubicBezTo>
                  <a:cubicBezTo>
                    <a:pt x="1505320" y="43959"/>
                    <a:pt x="1514961" y="67233"/>
                    <a:pt x="1514961" y="91500"/>
                  </a:cubicBezTo>
                  <a:lnTo>
                    <a:pt x="1514961" y="91500"/>
                  </a:lnTo>
                  <a:cubicBezTo>
                    <a:pt x="1514961" y="115767"/>
                    <a:pt x="1505320" y="139041"/>
                    <a:pt x="1488161" y="156201"/>
                  </a:cubicBezTo>
                  <a:cubicBezTo>
                    <a:pt x="1471001" y="173360"/>
                    <a:pt x="1447728" y="183000"/>
                    <a:pt x="14234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514961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11880" y="553419"/>
            <a:ext cx="5575520" cy="55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I. Giới thiệu tổng quan</a:t>
            </a:r>
          </a:p>
        </p:txBody>
      </p:sp>
      <p:sp>
        <p:nvSpPr>
          <p:cNvPr id="25" name="AutoShape 25"/>
          <p:cNvSpPr/>
          <p:nvPr/>
        </p:nvSpPr>
        <p:spPr>
          <a:xfrm>
            <a:off x="5287564" y="878222"/>
            <a:ext cx="765554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-1225979" y="3059541"/>
            <a:ext cx="3631569" cy="2462864"/>
          </a:xfrm>
          <a:custGeom>
            <a:avLst/>
            <a:gdLst/>
            <a:ahLst/>
            <a:cxnLst/>
            <a:rect l="l" t="t" r="r" b="b"/>
            <a:pathLst>
              <a:path w="3631569" h="2462864">
                <a:moveTo>
                  <a:pt x="0" y="0"/>
                </a:moveTo>
                <a:lnTo>
                  <a:pt x="3631569" y="0"/>
                </a:lnTo>
                <a:lnTo>
                  <a:pt x="3631569" y="2462864"/>
                </a:lnTo>
                <a:lnTo>
                  <a:pt x="0" y="2462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15880914" y="4682259"/>
            <a:ext cx="3634560" cy="2464892"/>
          </a:xfrm>
          <a:custGeom>
            <a:avLst/>
            <a:gdLst/>
            <a:ahLst/>
            <a:cxnLst/>
            <a:rect l="l" t="t" r="r" b="b"/>
            <a:pathLst>
              <a:path w="3634560" h="2464892">
                <a:moveTo>
                  <a:pt x="3634560" y="2464893"/>
                </a:moveTo>
                <a:lnTo>
                  <a:pt x="0" y="2464893"/>
                </a:lnTo>
                <a:lnTo>
                  <a:pt x="0" y="0"/>
                </a:lnTo>
                <a:lnTo>
                  <a:pt x="3634560" y="0"/>
                </a:lnTo>
                <a:lnTo>
                  <a:pt x="3634560" y="246489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5735000" y="1810891"/>
            <a:ext cx="6818001" cy="1136417"/>
            <a:chOff x="0" y="0"/>
            <a:chExt cx="1795687" cy="2993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887400" y="2002230"/>
            <a:ext cx="6818001" cy="1136417"/>
            <a:chOff x="0" y="0"/>
            <a:chExt cx="1795687" cy="2993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326841" y="9098183"/>
            <a:ext cx="2511101" cy="694829"/>
            <a:chOff x="0" y="0"/>
            <a:chExt cx="661360" cy="183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1360" cy="183000"/>
            </a:xfrm>
            <a:custGeom>
              <a:avLst/>
              <a:gdLst/>
              <a:ahLst/>
              <a:cxnLst/>
              <a:rect l="l" t="t" r="r" b="b"/>
              <a:pathLst>
                <a:path w="661360" h="183000">
                  <a:moveTo>
                    <a:pt x="91500" y="0"/>
                  </a:moveTo>
                  <a:lnTo>
                    <a:pt x="569860" y="0"/>
                  </a:lnTo>
                  <a:cubicBezTo>
                    <a:pt x="594127" y="0"/>
                    <a:pt x="617400" y="9640"/>
                    <a:pt x="634560" y="26800"/>
                  </a:cubicBezTo>
                  <a:cubicBezTo>
                    <a:pt x="651720" y="43959"/>
                    <a:pt x="661360" y="67233"/>
                    <a:pt x="661360" y="91500"/>
                  </a:cubicBezTo>
                  <a:lnTo>
                    <a:pt x="661360" y="91500"/>
                  </a:lnTo>
                  <a:cubicBezTo>
                    <a:pt x="661360" y="115767"/>
                    <a:pt x="651720" y="139041"/>
                    <a:pt x="634560" y="156201"/>
                  </a:cubicBezTo>
                  <a:cubicBezTo>
                    <a:pt x="617400" y="173360"/>
                    <a:pt x="594127" y="183000"/>
                    <a:pt x="5698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661360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15365344" y="9445598"/>
            <a:ext cx="961498" cy="1905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3645771" y="4072097"/>
            <a:ext cx="11301259" cy="4252099"/>
          </a:xfrm>
          <a:custGeom>
            <a:avLst/>
            <a:gdLst/>
            <a:ahLst/>
            <a:cxnLst/>
            <a:rect l="l" t="t" r="r" b="b"/>
            <a:pathLst>
              <a:path w="11301259" h="4252099">
                <a:moveTo>
                  <a:pt x="0" y="0"/>
                </a:moveTo>
                <a:lnTo>
                  <a:pt x="11301258" y="0"/>
                </a:lnTo>
                <a:lnTo>
                  <a:pt x="11301258" y="4252098"/>
                </a:lnTo>
                <a:lnTo>
                  <a:pt x="0" y="42520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6213745" y="2159965"/>
            <a:ext cx="6165310" cy="56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6"/>
              </a:lnSpc>
            </a:pPr>
            <a:r>
              <a:rPr lang="en-US" sz="3304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HOMOGRAPHY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688791" y="9210675"/>
            <a:ext cx="139618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Trang 29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-464552" y="511757"/>
            <a:ext cx="5752116" cy="694829"/>
            <a:chOff x="0" y="0"/>
            <a:chExt cx="1514961" cy="183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14961" cy="183000"/>
            </a:xfrm>
            <a:custGeom>
              <a:avLst/>
              <a:gdLst/>
              <a:ahLst/>
              <a:cxnLst/>
              <a:rect l="l" t="t" r="r" b="b"/>
              <a:pathLst>
                <a:path w="1514961" h="183000">
                  <a:moveTo>
                    <a:pt x="91500" y="0"/>
                  </a:moveTo>
                  <a:lnTo>
                    <a:pt x="1423460" y="0"/>
                  </a:lnTo>
                  <a:cubicBezTo>
                    <a:pt x="1447728" y="0"/>
                    <a:pt x="1471001" y="9640"/>
                    <a:pt x="1488161" y="26800"/>
                  </a:cubicBezTo>
                  <a:cubicBezTo>
                    <a:pt x="1505320" y="43959"/>
                    <a:pt x="1514961" y="67233"/>
                    <a:pt x="1514961" y="91500"/>
                  </a:cubicBezTo>
                  <a:lnTo>
                    <a:pt x="1514961" y="91500"/>
                  </a:lnTo>
                  <a:cubicBezTo>
                    <a:pt x="1514961" y="115767"/>
                    <a:pt x="1505320" y="139041"/>
                    <a:pt x="1488161" y="156201"/>
                  </a:cubicBezTo>
                  <a:cubicBezTo>
                    <a:pt x="1471001" y="173360"/>
                    <a:pt x="1447728" y="183000"/>
                    <a:pt x="14234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514961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11880" y="553419"/>
            <a:ext cx="5575520" cy="55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III. Xây dựng hệ thống</a:t>
            </a:r>
          </a:p>
        </p:txBody>
      </p:sp>
      <p:sp>
        <p:nvSpPr>
          <p:cNvPr id="25" name="AutoShape 25"/>
          <p:cNvSpPr/>
          <p:nvPr/>
        </p:nvSpPr>
        <p:spPr>
          <a:xfrm>
            <a:off x="5287564" y="878222"/>
            <a:ext cx="765554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-1225979" y="3059541"/>
            <a:ext cx="3631569" cy="2462864"/>
          </a:xfrm>
          <a:custGeom>
            <a:avLst/>
            <a:gdLst/>
            <a:ahLst/>
            <a:cxnLst/>
            <a:rect l="l" t="t" r="r" b="b"/>
            <a:pathLst>
              <a:path w="3631569" h="2462864">
                <a:moveTo>
                  <a:pt x="0" y="0"/>
                </a:moveTo>
                <a:lnTo>
                  <a:pt x="3631569" y="0"/>
                </a:lnTo>
                <a:lnTo>
                  <a:pt x="3631569" y="2462864"/>
                </a:lnTo>
                <a:lnTo>
                  <a:pt x="0" y="2462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15880914" y="4682259"/>
            <a:ext cx="3634560" cy="2464892"/>
          </a:xfrm>
          <a:custGeom>
            <a:avLst/>
            <a:gdLst/>
            <a:ahLst/>
            <a:cxnLst/>
            <a:rect l="l" t="t" r="r" b="b"/>
            <a:pathLst>
              <a:path w="3634560" h="2464892">
                <a:moveTo>
                  <a:pt x="3634560" y="2464893"/>
                </a:moveTo>
                <a:lnTo>
                  <a:pt x="0" y="2464893"/>
                </a:lnTo>
                <a:lnTo>
                  <a:pt x="0" y="0"/>
                </a:lnTo>
                <a:lnTo>
                  <a:pt x="3634560" y="0"/>
                </a:lnTo>
                <a:lnTo>
                  <a:pt x="3634560" y="246489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5735000" y="1810891"/>
            <a:ext cx="6818001" cy="1136417"/>
            <a:chOff x="0" y="0"/>
            <a:chExt cx="1795687" cy="2993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887400" y="2002230"/>
            <a:ext cx="6818001" cy="1136417"/>
            <a:chOff x="0" y="0"/>
            <a:chExt cx="1795687" cy="2993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326841" y="9098183"/>
            <a:ext cx="2511101" cy="694829"/>
            <a:chOff x="0" y="0"/>
            <a:chExt cx="661360" cy="183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1360" cy="183000"/>
            </a:xfrm>
            <a:custGeom>
              <a:avLst/>
              <a:gdLst/>
              <a:ahLst/>
              <a:cxnLst/>
              <a:rect l="l" t="t" r="r" b="b"/>
              <a:pathLst>
                <a:path w="661360" h="183000">
                  <a:moveTo>
                    <a:pt x="91500" y="0"/>
                  </a:moveTo>
                  <a:lnTo>
                    <a:pt x="569860" y="0"/>
                  </a:lnTo>
                  <a:cubicBezTo>
                    <a:pt x="594127" y="0"/>
                    <a:pt x="617400" y="9640"/>
                    <a:pt x="634560" y="26800"/>
                  </a:cubicBezTo>
                  <a:cubicBezTo>
                    <a:pt x="651720" y="43959"/>
                    <a:pt x="661360" y="67233"/>
                    <a:pt x="661360" y="91500"/>
                  </a:cubicBezTo>
                  <a:lnTo>
                    <a:pt x="661360" y="91500"/>
                  </a:lnTo>
                  <a:cubicBezTo>
                    <a:pt x="661360" y="115767"/>
                    <a:pt x="651720" y="139041"/>
                    <a:pt x="634560" y="156201"/>
                  </a:cubicBezTo>
                  <a:cubicBezTo>
                    <a:pt x="617400" y="173360"/>
                    <a:pt x="594127" y="183000"/>
                    <a:pt x="5698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661360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15365344" y="9445598"/>
            <a:ext cx="961498" cy="1905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4956962" y="3628103"/>
            <a:ext cx="8678877" cy="5836545"/>
          </a:xfrm>
          <a:custGeom>
            <a:avLst/>
            <a:gdLst/>
            <a:ahLst/>
            <a:cxnLst/>
            <a:rect l="l" t="t" r="r" b="b"/>
            <a:pathLst>
              <a:path w="8678877" h="5836545">
                <a:moveTo>
                  <a:pt x="0" y="0"/>
                </a:moveTo>
                <a:lnTo>
                  <a:pt x="8678876" y="0"/>
                </a:lnTo>
                <a:lnTo>
                  <a:pt x="8678876" y="5836545"/>
                </a:lnTo>
                <a:lnTo>
                  <a:pt x="0" y="58365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6213745" y="2159965"/>
            <a:ext cx="6165310" cy="56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6"/>
              </a:lnSpc>
            </a:pPr>
            <a:r>
              <a:rPr lang="en-US" sz="3304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HOMOGRAPHY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688791" y="9210675"/>
            <a:ext cx="139618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Trang 30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-464552" y="511757"/>
            <a:ext cx="5752116" cy="694829"/>
            <a:chOff x="0" y="0"/>
            <a:chExt cx="1514961" cy="183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14961" cy="183000"/>
            </a:xfrm>
            <a:custGeom>
              <a:avLst/>
              <a:gdLst/>
              <a:ahLst/>
              <a:cxnLst/>
              <a:rect l="l" t="t" r="r" b="b"/>
              <a:pathLst>
                <a:path w="1514961" h="183000">
                  <a:moveTo>
                    <a:pt x="91500" y="0"/>
                  </a:moveTo>
                  <a:lnTo>
                    <a:pt x="1423460" y="0"/>
                  </a:lnTo>
                  <a:cubicBezTo>
                    <a:pt x="1447728" y="0"/>
                    <a:pt x="1471001" y="9640"/>
                    <a:pt x="1488161" y="26800"/>
                  </a:cubicBezTo>
                  <a:cubicBezTo>
                    <a:pt x="1505320" y="43959"/>
                    <a:pt x="1514961" y="67233"/>
                    <a:pt x="1514961" y="91500"/>
                  </a:cubicBezTo>
                  <a:lnTo>
                    <a:pt x="1514961" y="91500"/>
                  </a:lnTo>
                  <a:cubicBezTo>
                    <a:pt x="1514961" y="115767"/>
                    <a:pt x="1505320" y="139041"/>
                    <a:pt x="1488161" y="156201"/>
                  </a:cubicBezTo>
                  <a:cubicBezTo>
                    <a:pt x="1471001" y="173360"/>
                    <a:pt x="1447728" y="183000"/>
                    <a:pt x="14234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514961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11880" y="553419"/>
            <a:ext cx="5575520" cy="55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III. Xây dựng hệ thống</a:t>
            </a:r>
          </a:p>
        </p:txBody>
      </p:sp>
      <p:sp>
        <p:nvSpPr>
          <p:cNvPr id="25" name="AutoShape 25"/>
          <p:cNvSpPr/>
          <p:nvPr/>
        </p:nvSpPr>
        <p:spPr>
          <a:xfrm>
            <a:off x="5287564" y="878222"/>
            <a:ext cx="765554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-1225979" y="3059541"/>
            <a:ext cx="3631569" cy="2462864"/>
          </a:xfrm>
          <a:custGeom>
            <a:avLst/>
            <a:gdLst/>
            <a:ahLst/>
            <a:cxnLst/>
            <a:rect l="l" t="t" r="r" b="b"/>
            <a:pathLst>
              <a:path w="3631569" h="2462864">
                <a:moveTo>
                  <a:pt x="0" y="0"/>
                </a:moveTo>
                <a:lnTo>
                  <a:pt x="3631569" y="0"/>
                </a:lnTo>
                <a:lnTo>
                  <a:pt x="3631569" y="2462864"/>
                </a:lnTo>
                <a:lnTo>
                  <a:pt x="0" y="2462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15880914" y="4682259"/>
            <a:ext cx="3634560" cy="2464892"/>
          </a:xfrm>
          <a:custGeom>
            <a:avLst/>
            <a:gdLst/>
            <a:ahLst/>
            <a:cxnLst/>
            <a:rect l="l" t="t" r="r" b="b"/>
            <a:pathLst>
              <a:path w="3634560" h="2464892">
                <a:moveTo>
                  <a:pt x="3634560" y="2464893"/>
                </a:moveTo>
                <a:lnTo>
                  <a:pt x="0" y="2464893"/>
                </a:lnTo>
                <a:lnTo>
                  <a:pt x="0" y="0"/>
                </a:lnTo>
                <a:lnTo>
                  <a:pt x="3634560" y="0"/>
                </a:lnTo>
                <a:lnTo>
                  <a:pt x="3634560" y="246489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5735000" y="1810891"/>
            <a:ext cx="6818001" cy="1136417"/>
            <a:chOff x="0" y="0"/>
            <a:chExt cx="1795687" cy="2993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887400" y="2002230"/>
            <a:ext cx="6818001" cy="1136417"/>
            <a:chOff x="0" y="0"/>
            <a:chExt cx="1795687" cy="2993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326841" y="9098183"/>
            <a:ext cx="2511101" cy="694829"/>
            <a:chOff x="0" y="0"/>
            <a:chExt cx="661360" cy="183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1360" cy="183000"/>
            </a:xfrm>
            <a:custGeom>
              <a:avLst/>
              <a:gdLst/>
              <a:ahLst/>
              <a:cxnLst/>
              <a:rect l="l" t="t" r="r" b="b"/>
              <a:pathLst>
                <a:path w="661360" h="183000">
                  <a:moveTo>
                    <a:pt x="91500" y="0"/>
                  </a:moveTo>
                  <a:lnTo>
                    <a:pt x="569860" y="0"/>
                  </a:lnTo>
                  <a:cubicBezTo>
                    <a:pt x="594127" y="0"/>
                    <a:pt x="617400" y="9640"/>
                    <a:pt x="634560" y="26800"/>
                  </a:cubicBezTo>
                  <a:cubicBezTo>
                    <a:pt x="651720" y="43959"/>
                    <a:pt x="661360" y="67233"/>
                    <a:pt x="661360" y="91500"/>
                  </a:cubicBezTo>
                  <a:lnTo>
                    <a:pt x="661360" y="91500"/>
                  </a:lnTo>
                  <a:cubicBezTo>
                    <a:pt x="661360" y="115767"/>
                    <a:pt x="651720" y="139041"/>
                    <a:pt x="634560" y="156201"/>
                  </a:cubicBezTo>
                  <a:cubicBezTo>
                    <a:pt x="617400" y="173360"/>
                    <a:pt x="594127" y="183000"/>
                    <a:pt x="5698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661360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15365344" y="9445598"/>
            <a:ext cx="961498" cy="1905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2772270" y="3547383"/>
            <a:ext cx="2962730" cy="2699142"/>
          </a:xfrm>
          <a:custGeom>
            <a:avLst/>
            <a:gdLst/>
            <a:ahLst/>
            <a:cxnLst/>
            <a:rect l="l" t="t" r="r" b="b"/>
            <a:pathLst>
              <a:path w="2962730" h="2699142">
                <a:moveTo>
                  <a:pt x="0" y="0"/>
                </a:moveTo>
                <a:lnTo>
                  <a:pt x="2962730" y="0"/>
                </a:lnTo>
                <a:lnTo>
                  <a:pt x="2962730" y="2699142"/>
                </a:lnTo>
                <a:lnTo>
                  <a:pt x="0" y="26991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7798641" y="3547383"/>
            <a:ext cx="2995518" cy="2699142"/>
          </a:xfrm>
          <a:custGeom>
            <a:avLst/>
            <a:gdLst/>
            <a:ahLst/>
            <a:cxnLst/>
            <a:rect l="l" t="t" r="r" b="b"/>
            <a:pathLst>
              <a:path w="2995518" h="2699142">
                <a:moveTo>
                  <a:pt x="0" y="0"/>
                </a:moveTo>
                <a:lnTo>
                  <a:pt x="2995518" y="0"/>
                </a:lnTo>
                <a:lnTo>
                  <a:pt x="2995518" y="2699142"/>
                </a:lnTo>
                <a:lnTo>
                  <a:pt x="0" y="26991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2644948" y="3585483"/>
            <a:ext cx="2952187" cy="2699142"/>
          </a:xfrm>
          <a:custGeom>
            <a:avLst/>
            <a:gdLst/>
            <a:ahLst/>
            <a:cxnLst/>
            <a:rect l="l" t="t" r="r" b="b"/>
            <a:pathLst>
              <a:path w="2952187" h="2699142">
                <a:moveTo>
                  <a:pt x="0" y="0"/>
                </a:moveTo>
                <a:lnTo>
                  <a:pt x="2952186" y="0"/>
                </a:lnTo>
                <a:lnTo>
                  <a:pt x="2952186" y="2699142"/>
                </a:lnTo>
                <a:lnTo>
                  <a:pt x="0" y="269914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7879691" y="6865650"/>
            <a:ext cx="2833417" cy="2598998"/>
          </a:xfrm>
          <a:custGeom>
            <a:avLst/>
            <a:gdLst/>
            <a:ahLst/>
            <a:cxnLst/>
            <a:rect l="l" t="t" r="r" b="b"/>
            <a:pathLst>
              <a:path w="2833417" h="2598998">
                <a:moveTo>
                  <a:pt x="0" y="0"/>
                </a:moveTo>
                <a:lnTo>
                  <a:pt x="2833418" y="0"/>
                </a:lnTo>
                <a:lnTo>
                  <a:pt x="2833418" y="2598998"/>
                </a:lnTo>
                <a:lnTo>
                  <a:pt x="0" y="259899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6213745" y="2159965"/>
            <a:ext cx="6165310" cy="56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6"/>
              </a:lnSpc>
            </a:pPr>
            <a:r>
              <a:rPr lang="en-US" sz="3304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XÁC ĐỊNH TỌA ĐỘ TÂM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688791" y="9210675"/>
            <a:ext cx="142079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Trang 31</a:t>
            </a:r>
          </a:p>
        </p:txBody>
      </p:sp>
      <p:sp>
        <p:nvSpPr>
          <p:cNvPr id="24" name="AutoShape 24"/>
          <p:cNvSpPr/>
          <p:nvPr/>
        </p:nvSpPr>
        <p:spPr>
          <a:xfrm>
            <a:off x="5735000" y="4896954"/>
            <a:ext cx="2063641" cy="0"/>
          </a:xfrm>
          <a:prstGeom prst="line">
            <a:avLst/>
          </a:prstGeom>
          <a:ln w="76200" cap="flat">
            <a:solidFill>
              <a:srgbClr val="7AB3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" name="AutoShape 25"/>
          <p:cNvSpPr/>
          <p:nvPr/>
        </p:nvSpPr>
        <p:spPr>
          <a:xfrm flipV="1">
            <a:off x="10794159" y="4935054"/>
            <a:ext cx="1850789" cy="0"/>
          </a:xfrm>
          <a:prstGeom prst="line">
            <a:avLst/>
          </a:prstGeom>
          <a:ln w="76200" cap="flat">
            <a:solidFill>
              <a:srgbClr val="7AB3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6" name="AutoShape 26"/>
          <p:cNvSpPr/>
          <p:nvPr/>
        </p:nvSpPr>
        <p:spPr>
          <a:xfrm flipH="1">
            <a:off x="10713109" y="6284625"/>
            <a:ext cx="3407933" cy="1880524"/>
          </a:xfrm>
          <a:prstGeom prst="line">
            <a:avLst/>
          </a:prstGeom>
          <a:ln w="76200" cap="flat">
            <a:solidFill>
              <a:srgbClr val="7AB3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7" name="Group 27"/>
          <p:cNvGrpSpPr/>
          <p:nvPr/>
        </p:nvGrpSpPr>
        <p:grpSpPr>
          <a:xfrm>
            <a:off x="-464552" y="511757"/>
            <a:ext cx="5752116" cy="694829"/>
            <a:chOff x="0" y="0"/>
            <a:chExt cx="1514961" cy="183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514961" cy="183000"/>
            </a:xfrm>
            <a:custGeom>
              <a:avLst/>
              <a:gdLst/>
              <a:ahLst/>
              <a:cxnLst/>
              <a:rect l="l" t="t" r="r" b="b"/>
              <a:pathLst>
                <a:path w="1514961" h="183000">
                  <a:moveTo>
                    <a:pt x="91500" y="0"/>
                  </a:moveTo>
                  <a:lnTo>
                    <a:pt x="1423460" y="0"/>
                  </a:lnTo>
                  <a:cubicBezTo>
                    <a:pt x="1447728" y="0"/>
                    <a:pt x="1471001" y="9640"/>
                    <a:pt x="1488161" y="26800"/>
                  </a:cubicBezTo>
                  <a:cubicBezTo>
                    <a:pt x="1505320" y="43959"/>
                    <a:pt x="1514961" y="67233"/>
                    <a:pt x="1514961" y="91500"/>
                  </a:cubicBezTo>
                  <a:lnTo>
                    <a:pt x="1514961" y="91500"/>
                  </a:lnTo>
                  <a:cubicBezTo>
                    <a:pt x="1514961" y="115767"/>
                    <a:pt x="1505320" y="139041"/>
                    <a:pt x="1488161" y="156201"/>
                  </a:cubicBezTo>
                  <a:cubicBezTo>
                    <a:pt x="1471001" y="173360"/>
                    <a:pt x="1447728" y="183000"/>
                    <a:pt x="14234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514961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311880" y="553419"/>
            <a:ext cx="5575520" cy="55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III. Xây dựng hệ thống</a:t>
            </a:r>
          </a:p>
        </p:txBody>
      </p:sp>
      <p:sp>
        <p:nvSpPr>
          <p:cNvPr id="31" name="AutoShape 31"/>
          <p:cNvSpPr/>
          <p:nvPr/>
        </p:nvSpPr>
        <p:spPr>
          <a:xfrm>
            <a:off x="5287564" y="878222"/>
            <a:ext cx="765554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-1225979" y="3059541"/>
            <a:ext cx="3631569" cy="2462864"/>
          </a:xfrm>
          <a:custGeom>
            <a:avLst/>
            <a:gdLst/>
            <a:ahLst/>
            <a:cxnLst/>
            <a:rect l="l" t="t" r="r" b="b"/>
            <a:pathLst>
              <a:path w="3631569" h="2462864">
                <a:moveTo>
                  <a:pt x="0" y="0"/>
                </a:moveTo>
                <a:lnTo>
                  <a:pt x="3631569" y="0"/>
                </a:lnTo>
                <a:lnTo>
                  <a:pt x="3631569" y="2462864"/>
                </a:lnTo>
                <a:lnTo>
                  <a:pt x="0" y="2462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15880914" y="4682259"/>
            <a:ext cx="3634560" cy="2464892"/>
          </a:xfrm>
          <a:custGeom>
            <a:avLst/>
            <a:gdLst/>
            <a:ahLst/>
            <a:cxnLst/>
            <a:rect l="l" t="t" r="r" b="b"/>
            <a:pathLst>
              <a:path w="3634560" h="2464892">
                <a:moveTo>
                  <a:pt x="3634560" y="2464893"/>
                </a:moveTo>
                <a:lnTo>
                  <a:pt x="0" y="2464893"/>
                </a:lnTo>
                <a:lnTo>
                  <a:pt x="0" y="0"/>
                </a:lnTo>
                <a:lnTo>
                  <a:pt x="3634560" y="0"/>
                </a:lnTo>
                <a:lnTo>
                  <a:pt x="3634560" y="246489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5735000" y="1810891"/>
            <a:ext cx="6818001" cy="1136417"/>
            <a:chOff x="0" y="0"/>
            <a:chExt cx="1795687" cy="2993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887400" y="2002230"/>
            <a:ext cx="6818001" cy="1136417"/>
            <a:chOff x="0" y="0"/>
            <a:chExt cx="1795687" cy="2993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326841" y="9098183"/>
            <a:ext cx="2511101" cy="694829"/>
            <a:chOff x="0" y="0"/>
            <a:chExt cx="661360" cy="183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1360" cy="183000"/>
            </a:xfrm>
            <a:custGeom>
              <a:avLst/>
              <a:gdLst/>
              <a:ahLst/>
              <a:cxnLst/>
              <a:rect l="l" t="t" r="r" b="b"/>
              <a:pathLst>
                <a:path w="661360" h="183000">
                  <a:moveTo>
                    <a:pt x="91500" y="0"/>
                  </a:moveTo>
                  <a:lnTo>
                    <a:pt x="569860" y="0"/>
                  </a:lnTo>
                  <a:cubicBezTo>
                    <a:pt x="594127" y="0"/>
                    <a:pt x="617400" y="9640"/>
                    <a:pt x="634560" y="26800"/>
                  </a:cubicBezTo>
                  <a:cubicBezTo>
                    <a:pt x="651720" y="43959"/>
                    <a:pt x="661360" y="67233"/>
                    <a:pt x="661360" y="91500"/>
                  </a:cubicBezTo>
                  <a:lnTo>
                    <a:pt x="661360" y="91500"/>
                  </a:lnTo>
                  <a:cubicBezTo>
                    <a:pt x="661360" y="115767"/>
                    <a:pt x="651720" y="139041"/>
                    <a:pt x="634560" y="156201"/>
                  </a:cubicBezTo>
                  <a:cubicBezTo>
                    <a:pt x="617400" y="173360"/>
                    <a:pt x="594127" y="183000"/>
                    <a:pt x="5698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661360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15365344" y="9445598"/>
            <a:ext cx="961498" cy="1905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6686591" y="4290973"/>
            <a:ext cx="5219618" cy="1024592"/>
          </a:xfrm>
          <a:custGeom>
            <a:avLst/>
            <a:gdLst/>
            <a:ahLst/>
            <a:cxnLst/>
            <a:rect l="l" t="t" r="r" b="b"/>
            <a:pathLst>
              <a:path w="5219618" h="1024592">
                <a:moveTo>
                  <a:pt x="0" y="0"/>
                </a:moveTo>
                <a:lnTo>
                  <a:pt x="5219618" y="0"/>
                </a:lnTo>
                <a:lnTo>
                  <a:pt x="5219618" y="1024591"/>
                </a:lnTo>
                <a:lnTo>
                  <a:pt x="0" y="10245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5747662" y="5914706"/>
            <a:ext cx="7097476" cy="1292204"/>
          </a:xfrm>
          <a:custGeom>
            <a:avLst/>
            <a:gdLst/>
            <a:ahLst/>
            <a:cxnLst/>
            <a:rect l="l" t="t" r="r" b="b"/>
            <a:pathLst>
              <a:path w="7097476" h="1292204">
                <a:moveTo>
                  <a:pt x="0" y="0"/>
                </a:moveTo>
                <a:lnTo>
                  <a:pt x="7097476" y="0"/>
                </a:lnTo>
                <a:lnTo>
                  <a:pt x="7097476" y="1292203"/>
                </a:lnTo>
                <a:lnTo>
                  <a:pt x="0" y="12922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6213745" y="2159965"/>
            <a:ext cx="6165310" cy="56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6"/>
              </a:lnSpc>
            </a:pPr>
            <a:r>
              <a:rPr lang="en-US" sz="3304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XÁC ĐỊNH TỌA ĐỘ TÂM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688791" y="9210675"/>
            <a:ext cx="142079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Trang 32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-464552" y="511757"/>
            <a:ext cx="5752116" cy="694829"/>
            <a:chOff x="0" y="0"/>
            <a:chExt cx="1514961" cy="183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14961" cy="183000"/>
            </a:xfrm>
            <a:custGeom>
              <a:avLst/>
              <a:gdLst/>
              <a:ahLst/>
              <a:cxnLst/>
              <a:rect l="l" t="t" r="r" b="b"/>
              <a:pathLst>
                <a:path w="1514961" h="183000">
                  <a:moveTo>
                    <a:pt x="91500" y="0"/>
                  </a:moveTo>
                  <a:lnTo>
                    <a:pt x="1423460" y="0"/>
                  </a:lnTo>
                  <a:cubicBezTo>
                    <a:pt x="1447728" y="0"/>
                    <a:pt x="1471001" y="9640"/>
                    <a:pt x="1488161" y="26800"/>
                  </a:cubicBezTo>
                  <a:cubicBezTo>
                    <a:pt x="1505320" y="43959"/>
                    <a:pt x="1514961" y="67233"/>
                    <a:pt x="1514961" y="91500"/>
                  </a:cubicBezTo>
                  <a:lnTo>
                    <a:pt x="1514961" y="91500"/>
                  </a:lnTo>
                  <a:cubicBezTo>
                    <a:pt x="1514961" y="115767"/>
                    <a:pt x="1505320" y="139041"/>
                    <a:pt x="1488161" y="156201"/>
                  </a:cubicBezTo>
                  <a:cubicBezTo>
                    <a:pt x="1471001" y="173360"/>
                    <a:pt x="1447728" y="183000"/>
                    <a:pt x="14234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514961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311880" y="553419"/>
            <a:ext cx="5575520" cy="55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III. Xây dựng hệ thống</a:t>
            </a:r>
          </a:p>
        </p:txBody>
      </p:sp>
      <p:sp>
        <p:nvSpPr>
          <p:cNvPr id="26" name="AutoShape 26"/>
          <p:cNvSpPr/>
          <p:nvPr/>
        </p:nvSpPr>
        <p:spPr>
          <a:xfrm>
            <a:off x="5287564" y="878222"/>
            <a:ext cx="765554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-1225979" y="3059541"/>
            <a:ext cx="3631569" cy="2462864"/>
          </a:xfrm>
          <a:custGeom>
            <a:avLst/>
            <a:gdLst/>
            <a:ahLst/>
            <a:cxnLst/>
            <a:rect l="l" t="t" r="r" b="b"/>
            <a:pathLst>
              <a:path w="3631569" h="2462864">
                <a:moveTo>
                  <a:pt x="0" y="0"/>
                </a:moveTo>
                <a:lnTo>
                  <a:pt x="3631569" y="0"/>
                </a:lnTo>
                <a:lnTo>
                  <a:pt x="3631569" y="2462864"/>
                </a:lnTo>
                <a:lnTo>
                  <a:pt x="0" y="2462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15880914" y="4682259"/>
            <a:ext cx="3634560" cy="2464892"/>
          </a:xfrm>
          <a:custGeom>
            <a:avLst/>
            <a:gdLst/>
            <a:ahLst/>
            <a:cxnLst/>
            <a:rect l="l" t="t" r="r" b="b"/>
            <a:pathLst>
              <a:path w="3634560" h="2464892">
                <a:moveTo>
                  <a:pt x="3634560" y="2464893"/>
                </a:moveTo>
                <a:lnTo>
                  <a:pt x="0" y="2464893"/>
                </a:lnTo>
                <a:lnTo>
                  <a:pt x="0" y="0"/>
                </a:lnTo>
                <a:lnTo>
                  <a:pt x="3634560" y="0"/>
                </a:lnTo>
                <a:lnTo>
                  <a:pt x="3634560" y="246489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5735000" y="1810891"/>
            <a:ext cx="6818001" cy="1136417"/>
            <a:chOff x="0" y="0"/>
            <a:chExt cx="1795687" cy="2993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887400" y="2002230"/>
            <a:ext cx="6818001" cy="1136417"/>
            <a:chOff x="0" y="0"/>
            <a:chExt cx="1795687" cy="2993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326841" y="9098183"/>
            <a:ext cx="2511101" cy="694829"/>
            <a:chOff x="0" y="0"/>
            <a:chExt cx="661360" cy="183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1360" cy="183000"/>
            </a:xfrm>
            <a:custGeom>
              <a:avLst/>
              <a:gdLst/>
              <a:ahLst/>
              <a:cxnLst/>
              <a:rect l="l" t="t" r="r" b="b"/>
              <a:pathLst>
                <a:path w="661360" h="183000">
                  <a:moveTo>
                    <a:pt x="91500" y="0"/>
                  </a:moveTo>
                  <a:lnTo>
                    <a:pt x="569860" y="0"/>
                  </a:lnTo>
                  <a:cubicBezTo>
                    <a:pt x="594127" y="0"/>
                    <a:pt x="617400" y="9640"/>
                    <a:pt x="634560" y="26800"/>
                  </a:cubicBezTo>
                  <a:cubicBezTo>
                    <a:pt x="651720" y="43959"/>
                    <a:pt x="661360" y="67233"/>
                    <a:pt x="661360" y="91500"/>
                  </a:cubicBezTo>
                  <a:lnTo>
                    <a:pt x="661360" y="91500"/>
                  </a:lnTo>
                  <a:cubicBezTo>
                    <a:pt x="661360" y="115767"/>
                    <a:pt x="651720" y="139041"/>
                    <a:pt x="634560" y="156201"/>
                  </a:cubicBezTo>
                  <a:cubicBezTo>
                    <a:pt x="617400" y="173360"/>
                    <a:pt x="594127" y="183000"/>
                    <a:pt x="5698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661360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15365344" y="9445598"/>
            <a:ext cx="961498" cy="1905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5287564" y="3540731"/>
            <a:ext cx="8199192" cy="5923917"/>
          </a:xfrm>
          <a:custGeom>
            <a:avLst/>
            <a:gdLst/>
            <a:ahLst/>
            <a:cxnLst/>
            <a:rect l="l" t="t" r="r" b="b"/>
            <a:pathLst>
              <a:path w="8199192" h="5923917">
                <a:moveTo>
                  <a:pt x="0" y="0"/>
                </a:moveTo>
                <a:lnTo>
                  <a:pt x="8199193" y="0"/>
                </a:lnTo>
                <a:lnTo>
                  <a:pt x="8199193" y="5923917"/>
                </a:lnTo>
                <a:lnTo>
                  <a:pt x="0" y="59239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6213745" y="2159965"/>
            <a:ext cx="6165310" cy="56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6"/>
              </a:lnSpc>
            </a:pPr>
            <a:r>
              <a:rPr lang="en-US" sz="3304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XÁC ĐỊNH TỌA ĐỘ TÂM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688791" y="9210675"/>
            <a:ext cx="142079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Trang 33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-464552" y="511757"/>
            <a:ext cx="5752116" cy="694829"/>
            <a:chOff x="0" y="0"/>
            <a:chExt cx="1514961" cy="183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14961" cy="183000"/>
            </a:xfrm>
            <a:custGeom>
              <a:avLst/>
              <a:gdLst/>
              <a:ahLst/>
              <a:cxnLst/>
              <a:rect l="l" t="t" r="r" b="b"/>
              <a:pathLst>
                <a:path w="1514961" h="183000">
                  <a:moveTo>
                    <a:pt x="91500" y="0"/>
                  </a:moveTo>
                  <a:lnTo>
                    <a:pt x="1423460" y="0"/>
                  </a:lnTo>
                  <a:cubicBezTo>
                    <a:pt x="1447728" y="0"/>
                    <a:pt x="1471001" y="9640"/>
                    <a:pt x="1488161" y="26800"/>
                  </a:cubicBezTo>
                  <a:cubicBezTo>
                    <a:pt x="1505320" y="43959"/>
                    <a:pt x="1514961" y="67233"/>
                    <a:pt x="1514961" y="91500"/>
                  </a:cubicBezTo>
                  <a:lnTo>
                    <a:pt x="1514961" y="91500"/>
                  </a:lnTo>
                  <a:cubicBezTo>
                    <a:pt x="1514961" y="115767"/>
                    <a:pt x="1505320" y="139041"/>
                    <a:pt x="1488161" y="156201"/>
                  </a:cubicBezTo>
                  <a:cubicBezTo>
                    <a:pt x="1471001" y="173360"/>
                    <a:pt x="1447728" y="183000"/>
                    <a:pt x="14234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514961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11880" y="553419"/>
            <a:ext cx="5575520" cy="55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III. Xây dựng hệ thống</a:t>
            </a:r>
          </a:p>
        </p:txBody>
      </p:sp>
      <p:sp>
        <p:nvSpPr>
          <p:cNvPr id="25" name="AutoShape 25"/>
          <p:cNvSpPr/>
          <p:nvPr/>
        </p:nvSpPr>
        <p:spPr>
          <a:xfrm>
            <a:off x="5287564" y="878222"/>
            <a:ext cx="765554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-1225979" y="3059541"/>
            <a:ext cx="3631569" cy="2462864"/>
          </a:xfrm>
          <a:custGeom>
            <a:avLst/>
            <a:gdLst/>
            <a:ahLst/>
            <a:cxnLst/>
            <a:rect l="l" t="t" r="r" b="b"/>
            <a:pathLst>
              <a:path w="3631569" h="2462864">
                <a:moveTo>
                  <a:pt x="0" y="0"/>
                </a:moveTo>
                <a:lnTo>
                  <a:pt x="3631569" y="0"/>
                </a:lnTo>
                <a:lnTo>
                  <a:pt x="3631569" y="2462864"/>
                </a:lnTo>
                <a:lnTo>
                  <a:pt x="0" y="2462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15880914" y="4682259"/>
            <a:ext cx="3634560" cy="2464892"/>
          </a:xfrm>
          <a:custGeom>
            <a:avLst/>
            <a:gdLst/>
            <a:ahLst/>
            <a:cxnLst/>
            <a:rect l="l" t="t" r="r" b="b"/>
            <a:pathLst>
              <a:path w="3634560" h="2464892">
                <a:moveTo>
                  <a:pt x="3634560" y="2464893"/>
                </a:moveTo>
                <a:lnTo>
                  <a:pt x="0" y="2464893"/>
                </a:lnTo>
                <a:lnTo>
                  <a:pt x="0" y="0"/>
                </a:lnTo>
                <a:lnTo>
                  <a:pt x="3634560" y="0"/>
                </a:lnTo>
                <a:lnTo>
                  <a:pt x="3634560" y="246489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877705" y="3861318"/>
            <a:ext cx="9909445" cy="6391592"/>
          </a:xfrm>
          <a:custGeom>
            <a:avLst/>
            <a:gdLst/>
            <a:ahLst/>
            <a:cxnLst/>
            <a:rect l="l" t="t" r="r" b="b"/>
            <a:pathLst>
              <a:path w="9909445" h="6391592">
                <a:moveTo>
                  <a:pt x="0" y="0"/>
                </a:moveTo>
                <a:lnTo>
                  <a:pt x="9909445" y="0"/>
                </a:lnTo>
                <a:lnTo>
                  <a:pt x="9909445" y="6391592"/>
                </a:lnTo>
                <a:lnTo>
                  <a:pt x="0" y="63915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5735000" y="1810891"/>
            <a:ext cx="6818001" cy="1136417"/>
            <a:chOff x="0" y="0"/>
            <a:chExt cx="1795687" cy="2993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887400" y="2002230"/>
            <a:ext cx="6818001" cy="1136417"/>
            <a:chOff x="0" y="0"/>
            <a:chExt cx="1795687" cy="2993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326841" y="9098183"/>
            <a:ext cx="2511101" cy="694829"/>
            <a:chOff x="0" y="0"/>
            <a:chExt cx="661360" cy="183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61360" cy="183000"/>
            </a:xfrm>
            <a:custGeom>
              <a:avLst/>
              <a:gdLst/>
              <a:ahLst/>
              <a:cxnLst/>
              <a:rect l="l" t="t" r="r" b="b"/>
              <a:pathLst>
                <a:path w="661360" h="183000">
                  <a:moveTo>
                    <a:pt x="91500" y="0"/>
                  </a:moveTo>
                  <a:lnTo>
                    <a:pt x="569860" y="0"/>
                  </a:lnTo>
                  <a:cubicBezTo>
                    <a:pt x="594127" y="0"/>
                    <a:pt x="617400" y="9640"/>
                    <a:pt x="634560" y="26800"/>
                  </a:cubicBezTo>
                  <a:cubicBezTo>
                    <a:pt x="651720" y="43959"/>
                    <a:pt x="661360" y="67233"/>
                    <a:pt x="661360" y="91500"/>
                  </a:cubicBezTo>
                  <a:lnTo>
                    <a:pt x="661360" y="91500"/>
                  </a:lnTo>
                  <a:cubicBezTo>
                    <a:pt x="661360" y="115767"/>
                    <a:pt x="651720" y="139041"/>
                    <a:pt x="634560" y="156201"/>
                  </a:cubicBezTo>
                  <a:cubicBezTo>
                    <a:pt x="617400" y="173360"/>
                    <a:pt x="594127" y="183000"/>
                    <a:pt x="5698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661360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 flipV="1">
            <a:off x="15365344" y="9445598"/>
            <a:ext cx="961498" cy="1905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6213745" y="2159965"/>
            <a:ext cx="6165310" cy="56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6"/>
              </a:lnSpc>
            </a:pPr>
            <a:r>
              <a:rPr lang="en-US" sz="3304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ĐIỀU KHIỂN ĐỘNG CƠ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688791" y="9210675"/>
            <a:ext cx="142079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Trang 34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280798" y="3346969"/>
            <a:ext cx="554593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Điều khiển đến vị trí mong muốn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-464552" y="511757"/>
            <a:ext cx="5752116" cy="694829"/>
            <a:chOff x="0" y="0"/>
            <a:chExt cx="1514961" cy="183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14961" cy="183000"/>
            </a:xfrm>
            <a:custGeom>
              <a:avLst/>
              <a:gdLst/>
              <a:ahLst/>
              <a:cxnLst/>
              <a:rect l="l" t="t" r="r" b="b"/>
              <a:pathLst>
                <a:path w="1514961" h="183000">
                  <a:moveTo>
                    <a:pt x="91500" y="0"/>
                  </a:moveTo>
                  <a:lnTo>
                    <a:pt x="1423460" y="0"/>
                  </a:lnTo>
                  <a:cubicBezTo>
                    <a:pt x="1447728" y="0"/>
                    <a:pt x="1471001" y="9640"/>
                    <a:pt x="1488161" y="26800"/>
                  </a:cubicBezTo>
                  <a:cubicBezTo>
                    <a:pt x="1505320" y="43959"/>
                    <a:pt x="1514961" y="67233"/>
                    <a:pt x="1514961" y="91500"/>
                  </a:cubicBezTo>
                  <a:lnTo>
                    <a:pt x="1514961" y="91500"/>
                  </a:lnTo>
                  <a:cubicBezTo>
                    <a:pt x="1514961" y="115767"/>
                    <a:pt x="1505320" y="139041"/>
                    <a:pt x="1488161" y="156201"/>
                  </a:cubicBezTo>
                  <a:cubicBezTo>
                    <a:pt x="1471001" y="173360"/>
                    <a:pt x="1447728" y="183000"/>
                    <a:pt x="14234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514961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311880" y="553419"/>
            <a:ext cx="5575520" cy="55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III. Xây dựng hệ thống</a:t>
            </a:r>
          </a:p>
        </p:txBody>
      </p:sp>
      <p:sp>
        <p:nvSpPr>
          <p:cNvPr id="26" name="AutoShape 26"/>
          <p:cNvSpPr/>
          <p:nvPr/>
        </p:nvSpPr>
        <p:spPr>
          <a:xfrm>
            <a:off x="5287564" y="878222"/>
            <a:ext cx="765554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-1225979" y="3059541"/>
            <a:ext cx="3631569" cy="2462864"/>
          </a:xfrm>
          <a:custGeom>
            <a:avLst/>
            <a:gdLst/>
            <a:ahLst/>
            <a:cxnLst/>
            <a:rect l="l" t="t" r="r" b="b"/>
            <a:pathLst>
              <a:path w="3631569" h="2462864">
                <a:moveTo>
                  <a:pt x="0" y="0"/>
                </a:moveTo>
                <a:lnTo>
                  <a:pt x="3631569" y="0"/>
                </a:lnTo>
                <a:lnTo>
                  <a:pt x="3631569" y="2462864"/>
                </a:lnTo>
                <a:lnTo>
                  <a:pt x="0" y="2462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15880914" y="4682259"/>
            <a:ext cx="3634560" cy="2464892"/>
          </a:xfrm>
          <a:custGeom>
            <a:avLst/>
            <a:gdLst/>
            <a:ahLst/>
            <a:cxnLst/>
            <a:rect l="l" t="t" r="r" b="b"/>
            <a:pathLst>
              <a:path w="3634560" h="2464892">
                <a:moveTo>
                  <a:pt x="3634560" y="2464893"/>
                </a:moveTo>
                <a:lnTo>
                  <a:pt x="0" y="2464893"/>
                </a:lnTo>
                <a:lnTo>
                  <a:pt x="0" y="0"/>
                </a:lnTo>
                <a:lnTo>
                  <a:pt x="3634560" y="0"/>
                </a:lnTo>
                <a:lnTo>
                  <a:pt x="3634560" y="246489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6866473" y="3138647"/>
            <a:ext cx="8835722" cy="7344694"/>
          </a:xfrm>
          <a:custGeom>
            <a:avLst/>
            <a:gdLst/>
            <a:ahLst/>
            <a:cxnLst/>
            <a:rect l="l" t="t" r="r" b="b"/>
            <a:pathLst>
              <a:path w="8835722" h="7344694">
                <a:moveTo>
                  <a:pt x="0" y="0"/>
                </a:moveTo>
                <a:lnTo>
                  <a:pt x="8835722" y="0"/>
                </a:lnTo>
                <a:lnTo>
                  <a:pt x="8835722" y="7344693"/>
                </a:lnTo>
                <a:lnTo>
                  <a:pt x="0" y="73446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5735000" y="1810891"/>
            <a:ext cx="6818001" cy="1136417"/>
            <a:chOff x="0" y="0"/>
            <a:chExt cx="1795687" cy="2993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887400" y="2002230"/>
            <a:ext cx="6818001" cy="1136417"/>
            <a:chOff x="0" y="0"/>
            <a:chExt cx="1795687" cy="2993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326841" y="9098183"/>
            <a:ext cx="2511101" cy="694829"/>
            <a:chOff x="0" y="0"/>
            <a:chExt cx="661360" cy="183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61360" cy="183000"/>
            </a:xfrm>
            <a:custGeom>
              <a:avLst/>
              <a:gdLst/>
              <a:ahLst/>
              <a:cxnLst/>
              <a:rect l="l" t="t" r="r" b="b"/>
              <a:pathLst>
                <a:path w="661360" h="183000">
                  <a:moveTo>
                    <a:pt x="91500" y="0"/>
                  </a:moveTo>
                  <a:lnTo>
                    <a:pt x="569860" y="0"/>
                  </a:lnTo>
                  <a:cubicBezTo>
                    <a:pt x="594127" y="0"/>
                    <a:pt x="617400" y="9640"/>
                    <a:pt x="634560" y="26800"/>
                  </a:cubicBezTo>
                  <a:cubicBezTo>
                    <a:pt x="651720" y="43959"/>
                    <a:pt x="661360" y="67233"/>
                    <a:pt x="661360" y="91500"/>
                  </a:cubicBezTo>
                  <a:lnTo>
                    <a:pt x="661360" y="91500"/>
                  </a:lnTo>
                  <a:cubicBezTo>
                    <a:pt x="661360" y="115767"/>
                    <a:pt x="651720" y="139041"/>
                    <a:pt x="634560" y="156201"/>
                  </a:cubicBezTo>
                  <a:cubicBezTo>
                    <a:pt x="617400" y="173360"/>
                    <a:pt x="594127" y="183000"/>
                    <a:pt x="5698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661360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 flipV="1">
            <a:off x="15365344" y="9445598"/>
            <a:ext cx="961498" cy="1905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6213745" y="2159965"/>
            <a:ext cx="6165310" cy="56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6"/>
              </a:lnSpc>
            </a:pPr>
            <a:r>
              <a:rPr lang="en-US" sz="3304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ĐIỀU KHIỂN ĐỘNG CƠ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688791" y="9210675"/>
            <a:ext cx="139618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Trang 35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824080" y="3346969"/>
            <a:ext cx="445936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Điều khiển đến vị trí home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-464552" y="511757"/>
            <a:ext cx="5752116" cy="694829"/>
            <a:chOff x="0" y="0"/>
            <a:chExt cx="1514961" cy="183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14961" cy="183000"/>
            </a:xfrm>
            <a:custGeom>
              <a:avLst/>
              <a:gdLst/>
              <a:ahLst/>
              <a:cxnLst/>
              <a:rect l="l" t="t" r="r" b="b"/>
              <a:pathLst>
                <a:path w="1514961" h="183000">
                  <a:moveTo>
                    <a:pt x="91500" y="0"/>
                  </a:moveTo>
                  <a:lnTo>
                    <a:pt x="1423460" y="0"/>
                  </a:lnTo>
                  <a:cubicBezTo>
                    <a:pt x="1447728" y="0"/>
                    <a:pt x="1471001" y="9640"/>
                    <a:pt x="1488161" y="26800"/>
                  </a:cubicBezTo>
                  <a:cubicBezTo>
                    <a:pt x="1505320" y="43959"/>
                    <a:pt x="1514961" y="67233"/>
                    <a:pt x="1514961" y="91500"/>
                  </a:cubicBezTo>
                  <a:lnTo>
                    <a:pt x="1514961" y="91500"/>
                  </a:lnTo>
                  <a:cubicBezTo>
                    <a:pt x="1514961" y="115767"/>
                    <a:pt x="1505320" y="139041"/>
                    <a:pt x="1488161" y="156201"/>
                  </a:cubicBezTo>
                  <a:cubicBezTo>
                    <a:pt x="1471001" y="173360"/>
                    <a:pt x="1447728" y="183000"/>
                    <a:pt x="14234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514961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311880" y="553419"/>
            <a:ext cx="5575520" cy="55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III. Xây dựng hệ thống</a:t>
            </a:r>
          </a:p>
        </p:txBody>
      </p:sp>
      <p:sp>
        <p:nvSpPr>
          <p:cNvPr id="26" name="AutoShape 26"/>
          <p:cNvSpPr/>
          <p:nvPr/>
        </p:nvSpPr>
        <p:spPr>
          <a:xfrm>
            <a:off x="5287564" y="878222"/>
            <a:ext cx="765554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-1225979" y="3059541"/>
            <a:ext cx="3631569" cy="2462864"/>
          </a:xfrm>
          <a:custGeom>
            <a:avLst/>
            <a:gdLst/>
            <a:ahLst/>
            <a:cxnLst/>
            <a:rect l="l" t="t" r="r" b="b"/>
            <a:pathLst>
              <a:path w="3631569" h="2462864">
                <a:moveTo>
                  <a:pt x="0" y="0"/>
                </a:moveTo>
                <a:lnTo>
                  <a:pt x="3631569" y="0"/>
                </a:lnTo>
                <a:lnTo>
                  <a:pt x="3631569" y="2462864"/>
                </a:lnTo>
                <a:lnTo>
                  <a:pt x="0" y="2462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15880914" y="4682259"/>
            <a:ext cx="3634560" cy="2464892"/>
          </a:xfrm>
          <a:custGeom>
            <a:avLst/>
            <a:gdLst/>
            <a:ahLst/>
            <a:cxnLst/>
            <a:rect l="l" t="t" r="r" b="b"/>
            <a:pathLst>
              <a:path w="3634560" h="2464892">
                <a:moveTo>
                  <a:pt x="3634560" y="2464893"/>
                </a:moveTo>
                <a:lnTo>
                  <a:pt x="0" y="2464893"/>
                </a:lnTo>
                <a:lnTo>
                  <a:pt x="0" y="0"/>
                </a:lnTo>
                <a:lnTo>
                  <a:pt x="3634560" y="0"/>
                </a:lnTo>
                <a:lnTo>
                  <a:pt x="3634560" y="246489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5735000" y="1810891"/>
            <a:ext cx="6818001" cy="1136417"/>
            <a:chOff x="0" y="0"/>
            <a:chExt cx="1795687" cy="2993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887400" y="2002230"/>
            <a:ext cx="6818001" cy="1136417"/>
            <a:chOff x="0" y="0"/>
            <a:chExt cx="1795687" cy="2993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326841" y="9098183"/>
            <a:ext cx="2511101" cy="694829"/>
            <a:chOff x="0" y="0"/>
            <a:chExt cx="661360" cy="183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1360" cy="183000"/>
            </a:xfrm>
            <a:custGeom>
              <a:avLst/>
              <a:gdLst/>
              <a:ahLst/>
              <a:cxnLst/>
              <a:rect l="l" t="t" r="r" b="b"/>
              <a:pathLst>
                <a:path w="661360" h="183000">
                  <a:moveTo>
                    <a:pt x="91500" y="0"/>
                  </a:moveTo>
                  <a:lnTo>
                    <a:pt x="569860" y="0"/>
                  </a:lnTo>
                  <a:cubicBezTo>
                    <a:pt x="594127" y="0"/>
                    <a:pt x="617400" y="9640"/>
                    <a:pt x="634560" y="26800"/>
                  </a:cubicBezTo>
                  <a:cubicBezTo>
                    <a:pt x="651720" y="43959"/>
                    <a:pt x="661360" y="67233"/>
                    <a:pt x="661360" y="91500"/>
                  </a:cubicBezTo>
                  <a:lnTo>
                    <a:pt x="661360" y="91500"/>
                  </a:lnTo>
                  <a:cubicBezTo>
                    <a:pt x="661360" y="115767"/>
                    <a:pt x="651720" y="139041"/>
                    <a:pt x="634560" y="156201"/>
                  </a:cubicBezTo>
                  <a:cubicBezTo>
                    <a:pt x="617400" y="173360"/>
                    <a:pt x="594127" y="183000"/>
                    <a:pt x="5698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661360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15365344" y="9445598"/>
            <a:ext cx="961498" cy="1905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5380612" y="3571436"/>
            <a:ext cx="7831576" cy="6533841"/>
          </a:xfrm>
          <a:custGeom>
            <a:avLst/>
            <a:gdLst/>
            <a:ahLst/>
            <a:cxnLst/>
            <a:rect l="l" t="t" r="r" b="b"/>
            <a:pathLst>
              <a:path w="7831576" h="6533841">
                <a:moveTo>
                  <a:pt x="0" y="0"/>
                </a:moveTo>
                <a:lnTo>
                  <a:pt x="7831576" y="0"/>
                </a:lnTo>
                <a:lnTo>
                  <a:pt x="7831576" y="6533841"/>
                </a:lnTo>
                <a:lnTo>
                  <a:pt x="0" y="65338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363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6213745" y="2159965"/>
            <a:ext cx="6165310" cy="56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6"/>
              </a:lnSpc>
            </a:pPr>
            <a:r>
              <a:rPr lang="en-US" sz="3304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THIẾT KẾ PHẦN CỨNG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688791" y="9210675"/>
            <a:ext cx="142079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Trang 36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-464552" y="511757"/>
            <a:ext cx="5752116" cy="694829"/>
            <a:chOff x="0" y="0"/>
            <a:chExt cx="1514961" cy="183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14961" cy="183000"/>
            </a:xfrm>
            <a:custGeom>
              <a:avLst/>
              <a:gdLst/>
              <a:ahLst/>
              <a:cxnLst/>
              <a:rect l="l" t="t" r="r" b="b"/>
              <a:pathLst>
                <a:path w="1514961" h="183000">
                  <a:moveTo>
                    <a:pt x="91500" y="0"/>
                  </a:moveTo>
                  <a:lnTo>
                    <a:pt x="1423460" y="0"/>
                  </a:lnTo>
                  <a:cubicBezTo>
                    <a:pt x="1447728" y="0"/>
                    <a:pt x="1471001" y="9640"/>
                    <a:pt x="1488161" y="26800"/>
                  </a:cubicBezTo>
                  <a:cubicBezTo>
                    <a:pt x="1505320" y="43959"/>
                    <a:pt x="1514961" y="67233"/>
                    <a:pt x="1514961" y="91500"/>
                  </a:cubicBezTo>
                  <a:lnTo>
                    <a:pt x="1514961" y="91500"/>
                  </a:lnTo>
                  <a:cubicBezTo>
                    <a:pt x="1514961" y="115767"/>
                    <a:pt x="1505320" y="139041"/>
                    <a:pt x="1488161" y="156201"/>
                  </a:cubicBezTo>
                  <a:cubicBezTo>
                    <a:pt x="1471001" y="173360"/>
                    <a:pt x="1447728" y="183000"/>
                    <a:pt x="14234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514961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11880" y="553419"/>
            <a:ext cx="5575520" cy="55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IV. Thiết kế phần cứng</a:t>
            </a:r>
          </a:p>
        </p:txBody>
      </p:sp>
      <p:sp>
        <p:nvSpPr>
          <p:cNvPr id="25" name="AutoShape 25"/>
          <p:cNvSpPr/>
          <p:nvPr/>
        </p:nvSpPr>
        <p:spPr>
          <a:xfrm>
            <a:off x="5287564" y="878222"/>
            <a:ext cx="765554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-1225979" y="3059541"/>
            <a:ext cx="3631569" cy="2462864"/>
          </a:xfrm>
          <a:custGeom>
            <a:avLst/>
            <a:gdLst/>
            <a:ahLst/>
            <a:cxnLst/>
            <a:rect l="l" t="t" r="r" b="b"/>
            <a:pathLst>
              <a:path w="3631569" h="2462864">
                <a:moveTo>
                  <a:pt x="0" y="0"/>
                </a:moveTo>
                <a:lnTo>
                  <a:pt x="3631569" y="0"/>
                </a:lnTo>
                <a:lnTo>
                  <a:pt x="3631569" y="2462864"/>
                </a:lnTo>
                <a:lnTo>
                  <a:pt x="0" y="2462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15880914" y="4682259"/>
            <a:ext cx="3634560" cy="2464892"/>
          </a:xfrm>
          <a:custGeom>
            <a:avLst/>
            <a:gdLst/>
            <a:ahLst/>
            <a:cxnLst/>
            <a:rect l="l" t="t" r="r" b="b"/>
            <a:pathLst>
              <a:path w="3634560" h="2464892">
                <a:moveTo>
                  <a:pt x="3634560" y="2464893"/>
                </a:moveTo>
                <a:lnTo>
                  <a:pt x="0" y="2464893"/>
                </a:lnTo>
                <a:lnTo>
                  <a:pt x="0" y="0"/>
                </a:lnTo>
                <a:lnTo>
                  <a:pt x="3634560" y="0"/>
                </a:lnTo>
                <a:lnTo>
                  <a:pt x="3634560" y="246489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5735000" y="1810891"/>
            <a:ext cx="6818001" cy="1136417"/>
            <a:chOff x="0" y="0"/>
            <a:chExt cx="1795687" cy="2993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887400" y="2002230"/>
            <a:ext cx="6818001" cy="1136417"/>
            <a:chOff x="0" y="0"/>
            <a:chExt cx="1795687" cy="2993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326841" y="9098183"/>
            <a:ext cx="2511101" cy="694829"/>
            <a:chOff x="0" y="0"/>
            <a:chExt cx="661360" cy="183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1360" cy="183000"/>
            </a:xfrm>
            <a:custGeom>
              <a:avLst/>
              <a:gdLst/>
              <a:ahLst/>
              <a:cxnLst/>
              <a:rect l="l" t="t" r="r" b="b"/>
              <a:pathLst>
                <a:path w="661360" h="183000">
                  <a:moveTo>
                    <a:pt x="91500" y="0"/>
                  </a:moveTo>
                  <a:lnTo>
                    <a:pt x="569860" y="0"/>
                  </a:lnTo>
                  <a:cubicBezTo>
                    <a:pt x="594127" y="0"/>
                    <a:pt x="617400" y="9640"/>
                    <a:pt x="634560" y="26800"/>
                  </a:cubicBezTo>
                  <a:cubicBezTo>
                    <a:pt x="651720" y="43959"/>
                    <a:pt x="661360" y="67233"/>
                    <a:pt x="661360" y="91500"/>
                  </a:cubicBezTo>
                  <a:lnTo>
                    <a:pt x="661360" y="91500"/>
                  </a:lnTo>
                  <a:cubicBezTo>
                    <a:pt x="661360" y="115767"/>
                    <a:pt x="651720" y="139041"/>
                    <a:pt x="634560" y="156201"/>
                  </a:cubicBezTo>
                  <a:cubicBezTo>
                    <a:pt x="617400" y="173360"/>
                    <a:pt x="594127" y="183000"/>
                    <a:pt x="5698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661360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15365344" y="9445598"/>
            <a:ext cx="961498" cy="1905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5814386" y="3444917"/>
            <a:ext cx="7050446" cy="6348095"/>
          </a:xfrm>
          <a:custGeom>
            <a:avLst/>
            <a:gdLst/>
            <a:ahLst/>
            <a:cxnLst/>
            <a:rect l="l" t="t" r="r" b="b"/>
            <a:pathLst>
              <a:path w="7050446" h="6348095">
                <a:moveTo>
                  <a:pt x="0" y="0"/>
                </a:moveTo>
                <a:lnTo>
                  <a:pt x="7050446" y="0"/>
                </a:lnTo>
                <a:lnTo>
                  <a:pt x="7050446" y="6348096"/>
                </a:lnTo>
                <a:lnTo>
                  <a:pt x="0" y="63480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5184" b="-51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6213745" y="2159965"/>
            <a:ext cx="6165310" cy="56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6"/>
              </a:lnSpc>
            </a:pPr>
            <a:r>
              <a:rPr lang="en-US" sz="3304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THIẾT KẾ PHẦN CỨNG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688791" y="9210675"/>
            <a:ext cx="144540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Trang 37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-464552" y="511757"/>
            <a:ext cx="5752116" cy="694829"/>
            <a:chOff x="0" y="0"/>
            <a:chExt cx="1514961" cy="183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14961" cy="183000"/>
            </a:xfrm>
            <a:custGeom>
              <a:avLst/>
              <a:gdLst/>
              <a:ahLst/>
              <a:cxnLst/>
              <a:rect l="l" t="t" r="r" b="b"/>
              <a:pathLst>
                <a:path w="1514961" h="183000">
                  <a:moveTo>
                    <a:pt x="91500" y="0"/>
                  </a:moveTo>
                  <a:lnTo>
                    <a:pt x="1423460" y="0"/>
                  </a:lnTo>
                  <a:cubicBezTo>
                    <a:pt x="1447728" y="0"/>
                    <a:pt x="1471001" y="9640"/>
                    <a:pt x="1488161" y="26800"/>
                  </a:cubicBezTo>
                  <a:cubicBezTo>
                    <a:pt x="1505320" y="43959"/>
                    <a:pt x="1514961" y="67233"/>
                    <a:pt x="1514961" y="91500"/>
                  </a:cubicBezTo>
                  <a:lnTo>
                    <a:pt x="1514961" y="91500"/>
                  </a:lnTo>
                  <a:cubicBezTo>
                    <a:pt x="1514961" y="115767"/>
                    <a:pt x="1505320" y="139041"/>
                    <a:pt x="1488161" y="156201"/>
                  </a:cubicBezTo>
                  <a:cubicBezTo>
                    <a:pt x="1471001" y="173360"/>
                    <a:pt x="1447728" y="183000"/>
                    <a:pt x="14234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514961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11880" y="553419"/>
            <a:ext cx="5575520" cy="55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IV. Thiết kế phần cứng</a:t>
            </a:r>
          </a:p>
        </p:txBody>
      </p:sp>
      <p:sp>
        <p:nvSpPr>
          <p:cNvPr id="25" name="AutoShape 25"/>
          <p:cNvSpPr/>
          <p:nvPr/>
        </p:nvSpPr>
        <p:spPr>
          <a:xfrm>
            <a:off x="5287564" y="878222"/>
            <a:ext cx="765554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-1225979" y="3059541"/>
            <a:ext cx="3631569" cy="2462864"/>
          </a:xfrm>
          <a:custGeom>
            <a:avLst/>
            <a:gdLst/>
            <a:ahLst/>
            <a:cxnLst/>
            <a:rect l="l" t="t" r="r" b="b"/>
            <a:pathLst>
              <a:path w="3631569" h="2462864">
                <a:moveTo>
                  <a:pt x="0" y="0"/>
                </a:moveTo>
                <a:lnTo>
                  <a:pt x="3631569" y="0"/>
                </a:lnTo>
                <a:lnTo>
                  <a:pt x="3631569" y="2462864"/>
                </a:lnTo>
                <a:lnTo>
                  <a:pt x="0" y="24628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15880914" y="4682259"/>
            <a:ext cx="3634560" cy="2464892"/>
          </a:xfrm>
          <a:custGeom>
            <a:avLst/>
            <a:gdLst/>
            <a:ahLst/>
            <a:cxnLst/>
            <a:rect l="l" t="t" r="r" b="b"/>
            <a:pathLst>
              <a:path w="3634560" h="2464892">
                <a:moveTo>
                  <a:pt x="3634560" y="2464893"/>
                </a:moveTo>
                <a:lnTo>
                  <a:pt x="0" y="2464893"/>
                </a:lnTo>
                <a:lnTo>
                  <a:pt x="0" y="0"/>
                </a:lnTo>
                <a:lnTo>
                  <a:pt x="3634560" y="0"/>
                </a:lnTo>
                <a:lnTo>
                  <a:pt x="3634560" y="2464893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5735000" y="1810891"/>
            <a:ext cx="6818001" cy="1136417"/>
            <a:chOff x="0" y="0"/>
            <a:chExt cx="1795687" cy="29930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887400" y="2002230"/>
            <a:ext cx="6818001" cy="1136417"/>
            <a:chOff x="0" y="0"/>
            <a:chExt cx="1795687" cy="29930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326841" y="9098183"/>
            <a:ext cx="2511101" cy="694829"/>
            <a:chOff x="0" y="0"/>
            <a:chExt cx="661360" cy="183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61360" cy="183000"/>
            </a:xfrm>
            <a:custGeom>
              <a:avLst/>
              <a:gdLst/>
              <a:ahLst/>
              <a:cxnLst/>
              <a:rect l="l" t="t" r="r" b="b"/>
              <a:pathLst>
                <a:path w="661360" h="183000">
                  <a:moveTo>
                    <a:pt x="91500" y="0"/>
                  </a:moveTo>
                  <a:lnTo>
                    <a:pt x="569860" y="0"/>
                  </a:lnTo>
                  <a:cubicBezTo>
                    <a:pt x="594127" y="0"/>
                    <a:pt x="617400" y="9640"/>
                    <a:pt x="634560" y="26800"/>
                  </a:cubicBezTo>
                  <a:cubicBezTo>
                    <a:pt x="651720" y="43959"/>
                    <a:pt x="661360" y="67233"/>
                    <a:pt x="661360" y="91500"/>
                  </a:cubicBezTo>
                  <a:lnTo>
                    <a:pt x="661360" y="91500"/>
                  </a:lnTo>
                  <a:cubicBezTo>
                    <a:pt x="661360" y="115767"/>
                    <a:pt x="651720" y="139041"/>
                    <a:pt x="634560" y="156201"/>
                  </a:cubicBezTo>
                  <a:cubicBezTo>
                    <a:pt x="617400" y="173360"/>
                    <a:pt x="594127" y="183000"/>
                    <a:pt x="5698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661360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 flipV="1">
            <a:off x="15365344" y="9445598"/>
            <a:ext cx="961498" cy="1905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-464552" y="511757"/>
            <a:ext cx="5752116" cy="694829"/>
            <a:chOff x="0" y="0"/>
            <a:chExt cx="1514961" cy="183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14961" cy="183000"/>
            </a:xfrm>
            <a:custGeom>
              <a:avLst/>
              <a:gdLst/>
              <a:ahLst/>
              <a:cxnLst/>
              <a:rect l="l" t="t" r="r" b="b"/>
              <a:pathLst>
                <a:path w="1514961" h="183000">
                  <a:moveTo>
                    <a:pt x="91500" y="0"/>
                  </a:moveTo>
                  <a:lnTo>
                    <a:pt x="1423460" y="0"/>
                  </a:lnTo>
                  <a:cubicBezTo>
                    <a:pt x="1447728" y="0"/>
                    <a:pt x="1471001" y="9640"/>
                    <a:pt x="1488161" y="26800"/>
                  </a:cubicBezTo>
                  <a:cubicBezTo>
                    <a:pt x="1505320" y="43959"/>
                    <a:pt x="1514961" y="67233"/>
                    <a:pt x="1514961" y="91500"/>
                  </a:cubicBezTo>
                  <a:lnTo>
                    <a:pt x="1514961" y="91500"/>
                  </a:lnTo>
                  <a:cubicBezTo>
                    <a:pt x="1514961" y="115767"/>
                    <a:pt x="1505320" y="139041"/>
                    <a:pt x="1488161" y="156201"/>
                  </a:cubicBezTo>
                  <a:cubicBezTo>
                    <a:pt x="1471001" y="173360"/>
                    <a:pt x="1447728" y="183000"/>
                    <a:pt x="14234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514961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11880" y="553419"/>
            <a:ext cx="5575520" cy="55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V. Đánh giá kết quả</a:t>
            </a:r>
          </a:p>
        </p:txBody>
      </p:sp>
      <p:sp>
        <p:nvSpPr>
          <p:cNvPr id="21" name="AutoShape 21"/>
          <p:cNvSpPr/>
          <p:nvPr/>
        </p:nvSpPr>
        <p:spPr>
          <a:xfrm>
            <a:off x="5287564" y="878222"/>
            <a:ext cx="765554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pic>
        <p:nvPicPr>
          <p:cNvPr id="22" name="Picture 2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/>
          <a:stretch>
            <a:fillRect/>
          </a:stretch>
        </p:blipFill>
        <p:spPr>
          <a:xfrm>
            <a:off x="3420568" y="3424483"/>
            <a:ext cx="12200030" cy="6862517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6213745" y="2159965"/>
            <a:ext cx="6165310" cy="56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6"/>
              </a:lnSpc>
            </a:pPr>
            <a:r>
              <a:rPr lang="en-US" sz="3304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ĐÁNH GIÁ KẾT QUẢ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688791" y="9210675"/>
            <a:ext cx="144540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Trang 38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-1225979" y="3059541"/>
            <a:ext cx="3631569" cy="2462864"/>
          </a:xfrm>
          <a:custGeom>
            <a:avLst/>
            <a:gdLst/>
            <a:ahLst/>
            <a:cxnLst/>
            <a:rect l="l" t="t" r="r" b="b"/>
            <a:pathLst>
              <a:path w="3631569" h="2462864">
                <a:moveTo>
                  <a:pt x="0" y="0"/>
                </a:moveTo>
                <a:lnTo>
                  <a:pt x="3631569" y="0"/>
                </a:lnTo>
                <a:lnTo>
                  <a:pt x="3631569" y="2462864"/>
                </a:lnTo>
                <a:lnTo>
                  <a:pt x="0" y="2462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15880914" y="4682259"/>
            <a:ext cx="3634560" cy="2464892"/>
          </a:xfrm>
          <a:custGeom>
            <a:avLst/>
            <a:gdLst/>
            <a:ahLst/>
            <a:cxnLst/>
            <a:rect l="l" t="t" r="r" b="b"/>
            <a:pathLst>
              <a:path w="3634560" h="2464892">
                <a:moveTo>
                  <a:pt x="3634560" y="2464893"/>
                </a:moveTo>
                <a:lnTo>
                  <a:pt x="0" y="2464893"/>
                </a:lnTo>
                <a:lnTo>
                  <a:pt x="0" y="0"/>
                </a:lnTo>
                <a:lnTo>
                  <a:pt x="3634560" y="0"/>
                </a:lnTo>
                <a:lnTo>
                  <a:pt x="3634560" y="246489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5735000" y="1810891"/>
            <a:ext cx="6818001" cy="1136417"/>
            <a:chOff x="0" y="0"/>
            <a:chExt cx="1795687" cy="2993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887400" y="2002230"/>
            <a:ext cx="6818001" cy="1136417"/>
            <a:chOff x="0" y="0"/>
            <a:chExt cx="1795687" cy="2993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326841" y="9098183"/>
            <a:ext cx="2511101" cy="694829"/>
            <a:chOff x="0" y="0"/>
            <a:chExt cx="661360" cy="183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1360" cy="183000"/>
            </a:xfrm>
            <a:custGeom>
              <a:avLst/>
              <a:gdLst/>
              <a:ahLst/>
              <a:cxnLst/>
              <a:rect l="l" t="t" r="r" b="b"/>
              <a:pathLst>
                <a:path w="661360" h="183000">
                  <a:moveTo>
                    <a:pt x="91500" y="0"/>
                  </a:moveTo>
                  <a:lnTo>
                    <a:pt x="569860" y="0"/>
                  </a:lnTo>
                  <a:cubicBezTo>
                    <a:pt x="594127" y="0"/>
                    <a:pt x="617400" y="9640"/>
                    <a:pt x="634560" y="26800"/>
                  </a:cubicBezTo>
                  <a:cubicBezTo>
                    <a:pt x="651720" y="43959"/>
                    <a:pt x="661360" y="67233"/>
                    <a:pt x="661360" y="91500"/>
                  </a:cubicBezTo>
                  <a:lnTo>
                    <a:pt x="661360" y="91500"/>
                  </a:lnTo>
                  <a:cubicBezTo>
                    <a:pt x="661360" y="115767"/>
                    <a:pt x="651720" y="139041"/>
                    <a:pt x="634560" y="156201"/>
                  </a:cubicBezTo>
                  <a:cubicBezTo>
                    <a:pt x="617400" y="173360"/>
                    <a:pt x="594127" y="183000"/>
                    <a:pt x="5698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661360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15365344" y="9445598"/>
            <a:ext cx="961498" cy="1905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-464552" y="511757"/>
            <a:ext cx="5752116" cy="694829"/>
            <a:chOff x="0" y="0"/>
            <a:chExt cx="1514961" cy="183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14961" cy="183000"/>
            </a:xfrm>
            <a:custGeom>
              <a:avLst/>
              <a:gdLst/>
              <a:ahLst/>
              <a:cxnLst/>
              <a:rect l="l" t="t" r="r" b="b"/>
              <a:pathLst>
                <a:path w="1514961" h="183000">
                  <a:moveTo>
                    <a:pt x="91500" y="0"/>
                  </a:moveTo>
                  <a:lnTo>
                    <a:pt x="1423460" y="0"/>
                  </a:lnTo>
                  <a:cubicBezTo>
                    <a:pt x="1447728" y="0"/>
                    <a:pt x="1471001" y="9640"/>
                    <a:pt x="1488161" y="26800"/>
                  </a:cubicBezTo>
                  <a:cubicBezTo>
                    <a:pt x="1505320" y="43959"/>
                    <a:pt x="1514961" y="67233"/>
                    <a:pt x="1514961" y="91500"/>
                  </a:cubicBezTo>
                  <a:lnTo>
                    <a:pt x="1514961" y="91500"/>
                  </a:lnTo>
                  <a:cubicBezTo>
                    <a:pt x="1514961" y="115767"/>
                    <a:pt x="1505320" y="139041"/>
                    <a:pt x="1488161" y="156201"/>
                  </a:cubicBezTo>
                  <a:cubicBezTo>
                    <a:pt x="1471001" y="173360"/>
                    <a:pt x="1447728" y="183000"/>
                    <a:pt x="14234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514961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311880" y="553419"/>
            <a:ext cx="5575520" cy="55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I. Giới thiệu tổng quan</a:t>
            </a:r>
          </a:p>
        </p:txBody>
      </p:sp>
      <p:sp>
        <p:nvSpPr>
          <p:cNvPr id="22" name="AutoShape 22"/>
          <p:cNvSpPr/>
          <p:nvPr/>
        </p:nvSpPr>
        <p:spPr>
          <a:xfrm>
            <a:off x="5287564" y="878222"/>
            <a:ext cx="765554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2780572" y="5430981"/>
            <a:ext cx="6213655" cy="4388394"/>
          </a:xfrm>
          <a:custGeom>
            <a:avLst/>
            <a:gdLst/>
            <a:ahLst/>
            <a:cxnLst/>
            <a:rect l="l" t="t" r="r" b="b"/>
            <a:pathLst>
              <a:path w="6213655" h="4388394">
                <a:moveTo>
                  <a:pt x="0" y="0"/>
                </a:moveTo>
                <a:lnTo>
                  <a:pt x="6213655" y="0"/>
                </a:lnTo>
                <a:lnTo>
                  <a:pt x="6213655" y="4388394"/>
                </a:lnTo>
                <a:lnTo>
                  <a:pt x="0" y="43883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0084432" y="5430981"/>
            <a:ext cx="5851192" cy="4388394"/>
          </a:xfrm>
          <a:custGeom>
            <a:avLst/>
            <a:gdLst/>
            <a:ahLst/>
            <a:cxnLst/>
            <a:rect l="l" t="t" r="r" b="b"/>
            <a:pathLst>
              <a:path w="5851192" h="4388394">
                <a:moveTo>
                  <a:pt x="0" y="0"/>
                </a:moveTo>
                <a:lnTo>
                  <a:pt x="5851192" y="0"/>
                </a:lnTo>
                <a:lnTo>
                  <a:pt x="5851192" y="4388394"/>
                </a:lnTo>
                <a:lnTo>
                  <a:pt x="0" y="43883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6835125" y="2106983"/>
            <a:ext cx="5010594" cy="56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6"/>
              </a:lnSpc>
            </a:pPr>
            <a:r>
              <a:rPr lang="en-US" sz="3304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GIỚI THIỆU TỔNG QUAN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713876" y="3687407"/>
            <a:ext cx="13612965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Trên</a:t>
            </a:r>
            <a:r>
              <a:rPr lang="en-US" sz="3000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000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thế</a:t>
            </a:r>
            <a:r>
              <a:rPr lang="en-US" sz="3000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000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giới</a:t>
            </a:r>
            <a:r>
              <a:rPr lang="en-US" sz="3000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, </a:t>
            </a:r>
            <a:r>
              <a:rPr lang="en-US" sz="3000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cánh</a:t>
            </a:r>
            <a:r>
              <a:rPr lang="en-US" sz="3000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000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tay</a:t>
            </a:r>
            <a:r>
              <a:rPr lang="en-US" sz="3000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robot </a:t>
            </a:r>
            <a:r>
              <a:rPr lang="en-US" sz="3000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đã</a:t>
            </a:r>
            <a:r>
              <a:rPr lang="en-US" sz="3000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000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được</a:t>
            </a:r>
            <a:r>
              <a:rPr lang="en-US" sz="3000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000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nhiều</a:t>
            </a:r>
            <a:r>
              <a:rPr lang="en-US" sz="3000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000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tập</a:t>
            </a:r>
            <a:r>
              <a:rPr lang="en-US" sz="3000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000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đoàn</a:t>
            </a:r>
            <a:r>
              <a:rPr lang="en-US" sz="3000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000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lớn</a:t>
            </a:r>
            <a:r>
              <a:rPr lang="en-US" sz="3000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000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nghiên</a:t>
            </a:r>
            <a:r>
              <a:rPr lang="en-US" sz="3000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000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cứu</a:t>
            </a:r>
            <a:r>
              <a:rPr lang="en-US" sz="3000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000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như</a:t>
            </a:r>
            <a:r>
              <a:rPr lang="en-US" sz="3000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000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BostonDynamics</a:t>
            </a:r>
            <a:r>
              <a:rPr lang="en-US" sz="3000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, Yaskawa, ABB, Kuka, </a:t>
            </a:r>
            <a:r>
              <a:rPr lang="en-US" sz="3000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Omcron</a:t>
            </a:r>
            <a:r>
              <a:rPr lang="en-US" sz="3000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,...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Một</a:t>
            </a:r>
            <a:r>
              <a:rPr lang="en-US" sz="3000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000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số</a:t>
            </a:r>
            <a:r>
              <a:rPr lang="en-US" sz="3000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000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nghiên</a:t>
            </a:r>
            <a:r>
              <a:rPr lang="en-US" sz="3000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000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cứu</a:t>
            </a:r>
            <a:r>
              <a:rPr lang="en-US" sz="3000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000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điển</a:t>
            </a:r>
            <a:r>
              <a:rPr lang="en-US" sz="3000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000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hình</a:t>
            </a:r>
            <a:r>
              <a:rPr lang="en-US" sz="3000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000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hiện</a:t>
            </a:r>
            <a:r>
              <a:rPr lang="en-US" sz="3000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nay </a:t>
            </a:r>
            <a:r>
              <a:rPr lang="en-US" sz="3000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có</a:t>
            </a:r>
            <a:r>
              <a:rPr lang="en-US" sz="3000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000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thể</a:t>
            </a:r>
            <a:r>
              <a:rPr lang="en-US" sz="3000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000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kể</a:t>
            </a:r>
            <a:r>
              <a:rPr lang="en-US" sz="3000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000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đến</a:t>
            </a:r>
            <a:r>
              <a:rPr lang="en-US" sz="3000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000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như</a:t>
            </a:r>
            <a:r>
              <a:rPr lang="en-US" sz="3000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: Stretch, </a:t>
            </a:r>
            <a:r>
              <a:rPr lang="en-US" sz="3000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YuMi</a:t>
            </a:r>
            <a:r>
              <a:rPr lang="en-US" sz="3000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,…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688791" y="9210675"/>
            <a:ext cx="12485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Trang 3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-1225979" y="3059541"/>
            <a:ext cx="3631569" cy="2462864"/>
          </a:xfrm>
          <a:custGeom>
            <a:avLst/>
            <a:gdLst/>
            <a:ahLst/>
            <a:cxnLst/>
            <a:rect l="l" t="t" r="r" b="b"/>
            <a:pathLst>
              <a:path w="3631569" h="2462864">
                <a:moveTo>
                  <a:pt x="0" y="0"/>
                </a:moveTo>
                <a:lnTo>
                  <a:pt x="3631569" y="0"/>
                </a:lnTo>
                <a:lnTo>
                  <a:pt x="3631569" y="2462864"/>
                </a:lnTo>
                <a:lnTo>
                  <a:pt x="0" y="2462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15880914" y="4682259"/>
            <a:ext cx="3634560" cy="2464892"/>
          </a:xfrm>
          <a:custGeom>
            <a:avLst/>
            <a:gdLst/>
            <a:ahLst/>
            <a:cxnLst/>
            <a:rect l="l" t="t" r="r" b="b"/>
            <a:pathLst>
              <a:path w="3634560" h="2464892">
                <a:moveTo>
                  <a:pt x="3634560" y="2464893"/>
                </a:moveTo>
                <a:lnTo>
                  <a:pt x="0" y="2464893"/>
                </a:lnTo>
                <a:lnTo>
                  <a:pt x="0" y="0"/>
                </a:lnTo>
                <a:lnTo>
                  <a:pt x="3634560" y="0"/>
                </a:lnTo>
                <a:lnTo>
                  <a:pt x="3634560" y="246489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5735000" y="1810891"/>
            <a:ext cx="6818001" cy="1136417"/>
            <a:chOff x="0" y="0"/>
            <a:chExt cx="1795687" cy="2993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887400" y="2002230"/>
            <a:ext cx="6818001" cy="1136417"/>
            <a:chOff x="0" y="0"/>
            <a:chExt cx="1795687" cy="2993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326841" y="9098183"/>
            <a:ext cx="2511101" cy="694829"/>
            <a:chOff x="0" y="0"/>
            <a:chExt cx="661360" cy="183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1360" cy="183000"/>
            </a:xfrm>
            <a:custGeom>
              <a:avLst/>
              <a:gdLst/>
              <a:ahLst/>
              <a:cxnLst/>
              <a:rect l="l" t="t" r="r" b="b"/>
              <a:pathLst>
                <a:path w="661360" h="183000">
                  <a:moveTo>
                    <a:pt x="91500" y="0"/>
                  </a:moveTo>
                  <a:lnTo>
                    <a:pt x="569860" y="0"/>
                  </a:lnTo>
                  <a:cubicBezTo>
                    <a:pt x="594127" y="0"/>
                    <a:pt x="617400" y="9640"/>
                    <a:pt x="634560" y="26800"/>
                  </a:cubicBezTo>
                  <a:cubicBezTo>
                    <a:pt x="651720" y="43959"/>
                    <a:pt x="661360" y="67233"/>
                    <a:pt x="661360" y="91500"/>
                  </a:cubicBezTo>
                  <a:lnTo>
                    <a:pt x="661360" y="91500"/>
                  </a:lnTo>
                  <a:cubicBezTo>
                    <a:pt x="661360" y="115767"/>
                    <a:pt x="651720" y="139041"/>
                    <a:pt x="634560" y="156201"/>
                  </a:cubicBezTo>
                  <a:cubicBezTo>
                    <a:pt x="617400" y="173360"/>
                    <a:pt x="594127" y="183000"/>
                    <a:pt x="5698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661360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15365344" y="9445598"/>
            <a:ext cx="961498" cy="1905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6213745" y="2159965"/>
            <a:ext cx="6165310" cy="56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6"/>
              </a:lnSpc>
            </a:pPr>
            <a:r>
              <a:rPr lang="en-US" sz="3304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ĐÁNH GIÁ KẾT QUẢ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688791" y="9210675"/>
            <a:ext cx="144540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Trang 39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21705" y="3402232"/>
            <a:ext cx="14105136" cy="5492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1" dirty="0" err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Tiến</a:t>
            </a:r>
            <a:r>
              <a:rPr lang="en-US" sz="3399" b="1" dirty="0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</a:t>
            </a:r>
            <a:r>
              <a:rPr lang="en-US" sz="3399" b="1" dirty="0" err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trình</a:t>
            </a:r>
            <a:r>
              <a:rPr lang="en-US" sz="3399" b="1" dirty="0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</a:t>
            </a:r>
            <a:r>
              <a:rPr lang="en-US" sz="3399" b="1" dirty="0" err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thực</a:t>
            </a:r>
            <a:r>
              <a:rPr lang="en-US" sz="3399" b="1" dirty="0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</a:t>
            </a:r>
            <a:r>
              <a:rPr lang="en-US" sz="3399" b="1" dirty="0" err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hiện</a:t>
            </a:r>
            <a:r>
              <a:rPr lang="en-US" sz="3399" b="1" dirty="0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</a:t>
            </a:r>
            <a:r>
              <a:rPr lang="en-US" sz="3399" b="1" dirty="0" err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đánh</a:t>
            </a:r>
            <a:r>
              <a:rPr lang="en-US" sz="3399" b="1" dirty="0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</a:t>
            </a:r>
            <a:r>
              <a:rPr lang="en-US" sz="3399" b="1" dirty="0" err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giá</a:t>
            </a:r>
            <a:r>
              <a:rPr lang="en-US" sz="3399" b="1" dirty="0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</a:t>
            </a:r>
            <a:r>
              <a:rPr lang="en-US" sz="3399" b="1" dirty="0" err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kết</a:t>
            </a:r>
            <a:r>
              <a:rPr lang="en-US" sz="3399" b="1" dirty="0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</a:t>
            </a:r>
            <a:r>
              <a:rPr lang="en-US" sz="3399" b="1" dirty="0" err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quả</a:t>
            </a:r>
            <a:r>
              <a:rPr lang="en-US" sz="3399" b="1" dirty="0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: (</a:t>
            </a:r>
            <a:r>
              <a:rPr lang="en-US" sz="3399" b="1" dirty="0" err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tọa</a:t>
            </a:r>
            <a:r>
              <a:rPr lang="en-US" sz="3399" b="1" dirty="0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</a:t>
            </a:r>
            <a:r>
              <a:rPr lang="en-US" sz="3399" b="1" dirty="0" err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độ</a:t>
            </a:r>
            <a:r>
              <a:rPr lang="en-US" sz="3399" b="1" dirty="0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- </a:t>
            </a:r>
            <a:r>
              <a:rPr lang="en-US" sz="3399" b="1" dirty="0" err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đơn</a:t>
            </a:r>
            <a:r>
              <a:rPr lang="en-US" sz="3399" b="1" dirty="0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</a:t>
            </a:r>
            <a:r>
              <a:rPr lang="en-US" sz="3399" b="1" dirty="0" err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vị</a:t>
            </a:r>
            <a:r>
              <a:rPr lang="en-US" sz="3399" b="1" dirty="0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cm)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Dùng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thước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đo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tọa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độ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thực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của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nắp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chai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và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ghi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vào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cột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tọa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độ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mong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muốn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Thực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hiện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đọc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tọa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độ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nắp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chai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từ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camera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và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ghi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lại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tọa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độ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vào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cột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tọa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độ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camera.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Tiến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hành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cho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cánh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tay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robot di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chuyển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đến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tọa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độ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mong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muốn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,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đo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vị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trí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của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end-effector so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với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gốc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tọa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độ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và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ghi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vào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cột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tọa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độ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robot.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Đánh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giá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sai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số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của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camera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và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cánh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tay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robot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dựa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trên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công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thức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tính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độ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lệch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trung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399" dirty="0" err="1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bình</a:t>
            </a:r>
            <a:r>
              <a:rPr lang="en-US" sz="3399" dirty="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-464552" y="511757"/>
            <a:ext cx="5752116" cy="694829"/>
            <a:chOff x="0" y="0"/>
            <a:chExt cx="1514961" cy="183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14961" cy="183000"/>
            </a:xfrm>
            <a:custGeom>
              <a:avLst/>
              <a:gdLst/>
              <a:ahLst/>
              <a:cxnLst/>
              <a:rect l="l" t="t" r="r" b="b"/>
              <a:pathLst>
                <a:path w="1514961" h="183000">
                  <a:moveTo>
                    <a:pt x="91500" y="0"/>
                  </a:moveTo>
                  <a:lnTo>
                    <a:pt x="1423460" y="0"/>
                  </a:lnTo>
                  <a:cubicBezTo>
                    <a:pt x="1447728" y="0"/>
                    <a:pt x="1471001" y="9640"/>
                    <a:pt x="1488161" y="26800"/>
                  </a:cubicBezTo>
                  <a:cubicBezTo>
                    <a:pt x="1505320" y="43959"/>
                    <a:pt x="1514961" y="67233"/>
                    <a:pt x="1514961" y="91500"/>
                  </a:cubicBezTo>
                  <a:lnTo>
                    <a:pt x="1514961" y="91500"/>
                  </a:lnTo>
                  <a:cubicBezTo>
                    <a:pt x="1514961" y="115767"/>
                    <a:pt x="1505320" y="139041"/>
                    <a:pt x="1488161" y="156201"/>
                  </a:cubicBezTo>
                  <a:cubicBezTo>
                    <a:pt x="1471001" y="173360"/>
                    <a:pt x="1447728" y="183000"/>
                    <a:pt x="14234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514961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11880" y="553419"/>
            <a:ext cx="5575520" cy="55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V. Đánh giá kết quả</a:t>
            </a:r>
          </a:p>
        </p:txBody>
      </p:sp>
      <p:sp>
        <p:nvSpPr>
          <p:cNvPr id="25" name="AutoShape 25"/>
          <p:cNvSpPr/>
          <p:nvPr/>
        </p:nvSpPr>
        <p:spPr>
          <a:xfrm>
            <a:off x="5287564" y="878222"/>
            <a:ext cx="765554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2612" y="4186194"/>
            <a:ext cx="6885676" cy="5278454"/>
          </a:xfrm>
          <a:custGeom>
            <a:avLst/>
            <a:gdLst/>
            <a:ahLst/>
            <a:cxnLst/>
            <a:rect l="l" t="t" r="r" b="b"/>
            <a:pathLst>
              <a:path w="6885676" h="5278454">
                <a:moveTo>
                  <a:pt x="0" y="0"/>
                </a:moveTo>
                <a:lnTo>
                  <a:pt x="6885676" y="0"/>
                </a:lnTo>
                <a:lnTo>
                  <a:pt x="6885676" y="5278454"/>
                </a:lnTo>
                <a:lnTo>
                  <a:pt x="0" y="52784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733832" y="6311115"/>
            <a:ext cx="10128266" cy="1486328"/>
          </a:xfrm>
          <a:custGeom>
            <a:avLst/>
            <a:gdLst/>
            <a:ahLst/>
            <a:cxnLst/>
            <a:rect l="l" t="t" r="r" b="b"/>
            <a:pathLst>
              <a:path w="10128266" h="1486328">
                <a:moveTo>
                  <a:pt x="0" y="0"/>
                </a:moveTo>
                <a:lnTo>
                  <a:pt x="10128266" y="0"/>
                </a:lnTo>
                <a:lnTo>
                  <a:pt x="10128266" y="1486328"/>
                </a:lnTo>
                <a:lnTo>
                  <a:pt x="0" y="14863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5400000">
            <a:off x="-1225979" y="3059541"/>
            <a:ext cx="3631569" cy="2462864"/>
          </a:xfrm>
          <a:custGeom>
            <a:avLst/>
            <a:gdLst/>
            <a:ahLst/>
            <a:cxnLst/>
            <a:rect l="l" t="t" r="r" b="b"/>
            <a:pathLst>
              <a:path w="3631569" h="2462864">
                <a:moveTo>
                  <a:pt x="0" y="0"/>
                </a:moveTo>
                <a:lnTo>
                  <a:pt x="3631569" y="0"/>
                </a:lnTo>
                <a:lnTo>
                  <a:pt x="3631569" y="2462864"/>
                </a:lnTo>
                <a:lnTo>
                  <a:pt x="0" y="24628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5400000" flipH="1" flipV="1">
            <a:off x="15880914" y="4682259"/>
            <a:ext cx="3634560" cy="2464892"/>
          </a:xfrm>
          <a:custGeom>
            <a:avLst/>
            <a:gdLst/>
            <a:ahLst/>
            <a:cxnLst/>
            <a:rect l="l" t="t" r="r" b="b"/>
            <a:pathLst>
              <a:path w="3634560" h="2464892">
                <a:moveTo>
                  <a:pt x="3634560" y="2464893"/>
                </a:moveTo>
                <a:lnTo>
                  <a:pt x="0" y="2464893"/>
                </a:lnTo>
                <a:lnTo>
                  <a:pt x="0" y="0"/>
                </a:lnTo>
                <a:lnTo>
                  <a:pt x="3634560" y="0"/>
                </a:lnTo>
                <a:lnTo>
                  <a:pt x="3634560" y="2464893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5735000" y="1810891"/>
            <a:ext cx="6818001" cy="1136417"/>
            <a:chOff x="0" y="0"/>
            <a:chExt cx="1795687" cy="29930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887400" y="2002230"/>
            <a:ext cx="6818001" cy="1136417"/>
            <a:chOff x="0" y="0"/>
            <a:chExt cx="1795687" cy="29930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6326841" y="9098183"/>
            <a:ext cx="2511101" cy="694829"/>
            <a:chOff x="0" y="0"/>
            <a:chExt cx="661360" cy="183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61360" cy="183000"/>
            </a:xfrm>
            <a:custGeom>
              <a:avLst/>
              <a:gdLst/>
              <a:ahLst/>
              <a:cxnLst/>
              <a:rect l="l" t="t" r="r" b="b"/>
              <a:pathLst>
                <a:path w="661360" h="183000">
                  <a:moveTo>
                    <a:pt x="91500" y="0"/>
                  </a:moveTo>
                  <a:lnTo>
                    <a:pt x="569860" y="0"/>
                  </a:lnTo>
                  <a:cubicBezTo>
                    <a:pt x="594127" y="0"/>
                    <a:pt x="617400" y="9640"/>
                    <a:pt x="634560" y="26800"/>
                  </a:cubicBezTo>
                  <a:cubicBezTo>
                    <a:pt x="651720" y="43959"/>
                    <a:pt x="661360" y="67233"/>
                    <a:pt x="661360" y="91500"/>
                  </a:cubicBezTo>
                  <a:lnTo>
                    <a:pt x="661360" y="91500"/>
                  </a:lnTo>
                  <a:cubicBezTo>
                    <a:pt x="661360" y="115767"/>
                    <a:pt x="651720" y="139041"/>
                    <a:pt x="634560" y="156201"/>
                  </a:cubicBezTo>
                  <a:cubicBezTo>
                    <a:pt x="617400" y="173360"/>
                    <a:pt x="594127" y="183000"/>
                    <a:pt x="5698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661360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 flipV="1">
            <a:off x="15365344" y="9445598"/>
            <a:ext cx="961498" cy="1905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>
            <a:off x="-464552" y="511757"/>
            <a:ext cx="5752116" cy="694829"/>
            <a:chOff x="0" y="0"/>
            <a:chExt cx="1514961" cy="183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14961" cy="183000"/>
            </a:xfrm>
            <a:custGeom>
              <a:avLst/>
              <a:gdLst/>
              <a:ahLst/>
              <a:cxnLst/>
              <a:rect l="l" t="t" r="r" b="b"/>
              <a:pathLst>
                <a:path w="1514961" h="183000">
                  <a:moveTo>
                    <a:pt x="91500" y="0"/>
                  </a:moveTo>
                  <a:lnTo>
                    <a:pt x="1423460" y="0"/>
                  </a:lnTo>
                  <a:cubicBezTo>
                    <a:pt x="1447728" y="0"/>
                    <a:pt x="1471001" y="9640"/>
                    <a:pt x="1488161" y="26800"/>
                  </a:cubicBezTo>
                  <a:cubicBezTo>
                    <a:pt x="1505320" y="43959"/>
                    <a:pt x="1514961" y="67233"/>
                    <a:pt x="1514961" y="91500"/>
                  </a:cubicBezTo>
                  <a:lnTo>
                    <a:pt x="1514961" y="91500"/>
                  </a:lnTo>
                  <a:cubicBezTo>
                    <a:pt x="1514961" y="115767"/>
                    <a:pt x="1505320" y="139041"/>
                    <a:pt x="1488161" y="156201"/>
                  </a:cubicBezTo>
                  <a:cubicBezTo>
                    <a:pt x="1471001" y="173360"/>
                    <a:pt x="1447728" y="183000"/>
                    <a:pt x="14234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514961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311880" y="553419"/>
            <a:ext cx="5575520" cy="55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V. Đánh giá kết quả</a:t>
            </a:r>
          </a:p>
        </p:txBody>
      </p:sp>
      <p:sp>
        <p:nvSpPr>
          <p:cNvPr id="24" name="AutoShape 24"/>
          <p:cNvSpPr/>
          <p:nvPr/>
        </p:nvSpPr>
        <p:spPr>
          <a:xfrm>
            <a:off x="5287564" y="878222"/>
            <a:ext cx="765554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6733832" y="3571570"/>
            <a:ext cx="9731916" cy="1438805"/>
          </a:xfrm>
          <a:custGeom>
            <a:avLst/>
            <a:gdLst/>
            <a:ahLst/>
            <a:cxnLst/>
            <a:rect l="l" t="t" r="r" b="b"/>
            <a:pathLst>
              <a:path w="9731916" h="1438805">
                <a:moveTo>
                  <a:pt x="0" y="0"/>
                </a:moveTo>
                <a:lnTo>
                  <a:pt x="9731916" y="0"/>
                </a:lnTo>
                <a:lnTo>
                  <a:pt x="9731916" y="1438805"/>
                </a:lnTo>
                <a:lnTo>
                  <a:pt x="0" y="14388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6213745" y="2159965"/>
            <a:ext cx="6165310" cy="56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6"/>
              </a:lnSpc>
            </a:pPr>
            <a:r>
              <a:rPr lang="en-US" sz="3304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ĐÁNH GIÁ KẾT QUẢ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688791" y="9210675"/>
            <a:ext cx="144540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Trang 40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-1225979" y="3059541"/>
            <a:ext cx="3631569" cy="2462864"/>
          </a:xfrm>
          <a:custGeom>
            <a:avLst/>
            <a:gdLst/>
            <a:ahLst/>
            <a:cxnLst/>
            <a:rect l="l" t="t" r="r" b="b"/>
            <a:pathLst>
              <a:path w="3631569" h="2462864">
                <a:moveTo>
                  <a:pt x="0" y="0"/>
                </a:moveTo>
                <a:lnTo>
                  <a:pt x="3631569" y="0"/>
                </a:lnTo>
                <a:lnTo>
                  <a:pt x="3631569" y="2462864"/>
                </a:lnTo>
                <a:lnTo>
                  <a:pt x="0" y="2462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15880914" y="4682259"/>
            <a:ext cx="3634560" cy="2464892"/>
          </a:xfrm>
          <a:custGeom>
            <a:avLst/>
            <a:gdLst/>
            <a:ahLst/>
            <a:cxnLst/>
            <a:rect l="l" t="t" r="r" b="b"/>
            <a:pathLst>
              <a:path w="3634560" h="2464892">
                <a:moveTo>
                  <a:pt x="3634560" y="2464893"/>
                </a:moveTo>
                <a:lnTo>
                  <a:pt x="0" y="2464893"/>
                </a:lnTo>
                <a:lnTo>
                  <a:pt x="0" y="0"/>
                </a:lnTo>
                <a:lnTo>
                  <a:pt x="3634560" y="0"/>
                </a:lnTo>
                <a:lnTo>
                  <a:pt x="3634560" y="246489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5735000" y="1810891"/>
            <a:ext cx="6818001" cy="1136417"/>
            <a:chOff x="0" y="0"/>
            <a:chExt cx="1795687" cy="2993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887400" y="2002230"/>
            <a:ext cx="6818001" cy="1136417"/>
            <a:chOff x="0" y="0"/>
            <a:chExt cx="1795687" cy="2993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326841" y="9098183"/>
            <a:ext cx="2511101" cy="694829"/>
            <a:chOff x="0" y="0"/>
            <a:chExt cx="661360" cy="183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1360" cy="183000"/>
            </a:xfrm>
            <a:custGeom>
              <a:avLst/>
              <a:gdLst/>
              <a:ahLst/>
              <a:cxnLst/>
              <a:rect l="l" t="t" r="r" b="b"/>
              <a:pathLst>
                <a:path w="661360" h="183000">
                  <a:moveTo>
                    <a:pt x="91500" y="0"/>
                  </a:moveTo>
                  <a:lnTo>
                    <a:pt x="569860" y="0"/>
                  </a:lnTo>
                  <a:cubicBezTo>
                    <a:pt x="594127" y="0"/>
                    <a:pt x="617400" y="9640"/>
                    <a:pt x="634560" y="26800"/>
                  </a:cubicBezTo>
                  <a:cubicBezTo>
                    <a:pt x="651720" y="43959"/>
                    <a:pt x="661360" y="67233"/>
                    <a:pt x="661360" y="91500"/>
                  </a:cubicBezTo>
                  <a:lnTo>
                    <a:pt x="661360" y="91500"/>
                  </a:lnTo>
                  <a:cubicBezTo>
                    <a:pt x="661360" y="115767"/>
                    <a:pt x="651720" y="139041"/>
                    <a:pt x="634560" y="156201"/>
                  </a:cubicBezTo>
                  <a:cubicBezTo>
                    <a:pt x="617400" y="173360"/>
                    <a:pt x="594127" y="183000"/>
                    <a:pt x="5698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661360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15365344" y="9445598"/>
            <a:ext cx="961498" cy="1905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6213745" y="2159965"/>
            <a:ext cx="6165310" cy="56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6"/>
              </a:lnSpc>
            </a:pPr>
            <a:r>
              <a:rPr lang="en-US" sz="3304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ĐÁNH GIÁ KẾT QUẢ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688791" y="9210675"/>
            <a:ext cx="144540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Trang 41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303306" y="3862547"/>
            <a:ext cx="5752116" cy="580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 dirty="0" err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Phương</a:t>
            </a:r>
            <a:r>
              <a:rPr lang="en-US" sz="3500" b="1" dirty="0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</a:t>
            </a:r>
            <a:r>
              <a:rPr lang="en-US" sz="3500" b="1" dirty="0" err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pháp</a:t>
            </a:r>
            <a:r>
              <a:rPr lang="en-US" sz="3500" b="1" dirty="0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</a:t>
            </a:r>
            <a:r>
              <a:rPr lang="en-US" sz="3500" b="1" dirty="0" err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hiệu</a:t>
            </a:r>
            <a:r>
              <a:rPr lang="en-US" sz="3500" b="1" dirty="0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</a:t>
            </a:r>
            <a:r>
              <a:rPr lang="en-US" sz="3500" b="1" dirty="0" err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chỉnh</a:t>
            </a:r>
            <a:r>
              <a:rPr lang="en-US" sz="3500" b="1" dirty="0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303306" y="4500592"/>
            <a:ext cx="11199057" cy="361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5779"/>
              </a:lnSpc>
              <a:buFont typeface="Arial"/>
              <a:buChar char="•"/>
            </a:pPr>
            <a:r>
              <a:rPr lang="en-US" sz="3399" b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Đối với camera:</a:t>
            </a:r>
            <a:r>
              <a:rPr lang="en-US" sz="33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Điều chỉnh tripod để căn chỉnh lại góc nhìn camera, đo lại vùng quan sát (FOV) của camera</a:t>
            </a:r>
          </a:p>
          <a:p>
            <a:pPr marL="734059" lvl="1" indent="-367030" algn="l">
              <a:lnSpc>
                <a:spcPts val="5779"/>
              </a:lnSpc>
              <a:buFont typeface="Arial"/>
              <a:buChar char="•"/>
            </a:pPr>
            <a:r>
              <a:rPr lang="en-US" sz="3399" b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Đối với cánh tay robot:</a:t>
            </a:r>
            <a:r>
              <a:rPr lang="en-US" sz="33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Bù góc cho servo, bù tọa độ tương ứng với sai số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-464552" y="511757"/>
            <a:ext cx="5752116" cy="694829"/>
            <a:chOff x="0" y="0"/>
            <a:chExt cx="1514961" cy="183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14961" cy="183000"/>
            </a:xfrm>
            <a:custGeom>
              <a:avLst/>
              <a:gdLst/>
              <a:ahLst/>
              <a:cxnLst/>
              <a:rect l="l" t="t" r="r" b="b"/>
              <a:pathLst>
                <a:path w="1514961" h="183000">
                  <a:moveTo>
                    <a:pt x="91500" y="0"/>
                  </a:moveTo>
                  <a:lnTo>
                    <a:pt x="1423460" y="0"/>
                  </a:lnTo>
                  <a:cubicBezTo>
                    <a:pt x="1447728" y="0"/>
                    <a:pt x="1471001" y="9640"/>
                    <a:pt x="1488161" y="26800"/>
                  </a:cubicBezTo>
                  <a:cubicBezTo>
                    <a:pt x="1505320" y="43959"/>
                    <a:pt x="1514961" y="67233"/>
                    <a:pt x="1514961" y="91500"/>
                  </a:cubicBezTo>
                  <a:lnTo>
                    <a:pt x="1514961" y="91500"/>
                  </a:lnTo>
                  <a:cubicBezTo>
                    <a:pt x="1514961" y="115767"/>
                    <a:pt x="1505320" y="139041"/>
                    <a:pt x="1488161" y="156201"/>
                  </a:cubicBezTo>
                  <a:cubicBezTo>
                    <a:pt x="1471001" y="173360"/>
                    <a:pt x="1447728" y="183000"/>
                    <a:pt x="14234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514961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311880" y="553419"/>
            <a:ext cx="5575520" cy="55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V. Đánh giá kết quả</a:t>
            </a:r>
          </a:p>
        </p:txBody>
      </p:sp>
      <p:sp>
        <p:nvSpPr>
          <p:cNvPr id="26" name="AutoShape 26"/>
          <p:cNvSpPr/>
          <p:nvPr/>
        </p:nvSpPr>
        <p:spPr>
          <a:xfrm>
            <a:off x="5287564" y="878222"/>
            <a:ext cx="765554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-1225979" y="3059541"/>
            <a:ext cx="3631569" cy="2462864"/>
          </a:xfrm>
          <a:custGeom>
            <a:avLst/>
            <a:gdLst/>
            <a:ahLst/>
            <a:cxnLst/>
            <a:rect l="l" t="t" r="r" b="b"/>
            <a:pathLst>
              <a:path w="3631569" h="2462864">
                <a:moveTo>
                  <a:pt x="0" y="0"/>
                </a:moveTo>
                <a:lnTo>
                  <a:pt x="3631569" y="0"/>
                </a:lnTo>
                <a:lnTo>
                  <a:pt x="3631569" y="2462864"/>
                </a:lnTo>
                <a:lnTo>
                  <a:pt x="0" y="2462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15880914" y="4682259"/>
            <a:ext cx="3634560" cy="2464892"/>
          </a:xfrm>
          <a:custGeom>
            <a:avLst/>
            <a:gdLst/>
            <a:ahLst/>
            <a:cxnLst/>
            <a:rect l="l" t="t" r="r" b="b"/>
            <a:pathLst>
              <a:path w="3634560" h="2464892">
                <a:moveTo>
                  <a:pt x="3634560" y="2464893"/>
                </a:moveTo>
                <a:lnTo>
                  <a:pt x="0" y="2464893"/>
                </a:lnTo>
                <a:lnTo>
                  <a:pt x="0" y="0"/>
                </a:lnTo>
                <a:lnTo>
                  <a:pt x="3634560" y="0"/>
                </a:lnTo>
                <a:lnTo>
                  <a:pt x="3634560" y="246489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5735000" y="1810891"/>
            <a:ext cx="6818001" cy="1136417"/>
            <a:chOff x="0" y="0"/>
            <a:chExt cx="1795687" cy="2993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887400" y="2002230"/>
            <a:ext cx="6818001" cy="1136417"/>
            <a:chOff x="0" y="0"/>
            <a:chExt cx="1795687" cy="2993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326841" y="9098183"/>
            <a:ext cx="2511101" cy="694829"/>
            <a:chOff x="0" y="0"/>
            <a:chExt cx="661360" cy="183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1360" cy="183000"/>
            </a:xfrm>
            <a:custGeom>
              <a:avLst/>
              <a:gdLst/>
              <a:ahLst/>
              <a:cxnLst/>
              <a:rect l="l" t="t" r="r" b="b"/>
              <a:pathLst>
                <a:path w="661360" h="183000">
                  <a:moveTo>
                    <a:pt x="91500" y="0"/>
                  </a:moveTo>
                  <a:lnTo>
                    <a:pt x="569860" y="0"/>
                  </a:lnTo>
                  <a:cubicBezTo>
                    <a:pt x="594127" y="0"/>
                    <a:pt x="617400" y="9640"/>
                    <a:pt x="634560" y="26800"/>
                  </a:cubicBezTo>
                  <a:cubicBezTo>
                    <a:pt x="651720" y="43959"/>
                    <a:pt x="661360" y="67233"/>
                    <a:pt x="661360" y="91500"/>
                  </a:cubicBezTo>
                  <a:lnTo>
                    <a:pt x="661360" y="91500"/>
                  </a:lnTo>
                  <a:cubicBezTo>
                    <a:pt x="661360" y="115767"/>
                    <a:pt x="651720" y="139041"/>
                    <a:pt x="634560" y="156201"/>
                  </a:cubicBezTo>
                  <a:cubicBezTo>
                    <a:pt x="617400" y="173360"/>
                    <a:pt x="594127" y="183000"/>
                    <a:pt x="5698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661360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15365344" y="9445598"/>
            <a:ext cx="961498" cy="1905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-464552" y="511757"/>
            <a:ext cx="5752116" cy="694829"/>
            <a:chOff x="0" y="0"/>
            <a:chExt cx="1514961" cy="183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14961" cy="183000"/>
            </a:xfrm>
            <a:custGeom>
              <a:avLst/>
              <a:gdLst/>
              <a:ahLst/>
              <a:cxnLst/>
              <a:rect l="l" t="t" r="r" b="b"/>
              <a:pathLst>
                <a:path w="1514961" h="183000">
                  <a:moveTo>
                    <a:pt x="91500" y="0"/>
                  </a:moveTo>
                  <a:lnTo>
                    <a:pt x="1423460" y="0"/>
                  </a:lnTo>
                  <a:cubicBezTo>
                    <a:pt x="1447728" y="0"/>
                    <a:pt x="1471001" y="9640"/>
                    <a:pt x="1488161" y="26800"/>
                  </a:cubicBezTo>
                  <a:cubicBezTo>
                    <a:pt x="1505320" y="43959"/>
                    <a:pt x="1514961" y="67233"/>
                    <a:pt x="1514961" y="91500"/>
                  </a:cubicBezTo>
                  <a:lnTo>
                    <a:pt x="1514961" y="91500"/>
                  </a:lnTo>
                  <a:cubicBezTo>
                    <a:pt x="1514961" y="115767"/>
                    <a:pt x="1505320" y="139041"/>
                    <a:pt x="1488161" y="156201"/>
                  </a:cubicBezTo>
                  <a:cubicBezTo>
                    <a:pt x="1471001" y="173360"/>
                    <a:pt x="1447728" y="183000"/>
                    <a:pt x="14234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514961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311880" y="553419"/>
            <a:ext cx="5575520" cy="55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V. Đánh giá kết quả</a:t>
            </a:r>
          </a:p>
        </p:txBody>
      </p:sp>
      <p:sp>
        <p:nvSpPr>
          <p:cNvPr id="22" name="AutoShape 22"/>
          <p:cNvSpPr/>
          <p:nvPr/>
        </p:nvSpPr>
        <p:spPr>
          <a:xfrm>
            <a:off x="5287564" y="878222"/>
            <a:ext cx="765554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3755111" y="4292909"/>
            <a:ext cx="10186349" cy="1701183"/>
          </a:xfrm>
          <a:custGeom>
            <a:avLst/>
            <a:gdLst/>
            <a:ahLst/>
            <a:cxnLst/>
            <a:rect l="l" t="t" r="r" b="b"/>
            <a:pathLst>
              <a:path w="10186349" h="1701183">
                <a:moveTo>
                  <a:pt x="0" y="0"/>
                </a:moveTo>
                <a:lnTo>
                  <a:pt x="10186349" y="0"/>
                </a:lnTo>
                <a:lnTo>
                  <a:pt x="10186349" y="1701182"/>
                </a:lnTo>
                <a:lnTo>
                  <a:pt x="0" y="17011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3767496" y="6441766"/>
            <a:ext cx="10173965" cy="1521925"/>
          </a:xfrm>
          <a:custGeom>
            <a:avLst/>
            <a:gdLst/>
            <a:ahLst/>
            <a:cxnLst/>
            <a:rect l="l" t="t" r="r" b="b"/>
            <a:pathLst>
              <a:path w="10173965" h="1521925">
                <a:moveTo>
                  <a:pt x="0" y="0"/>
                </a:moveTo>
                <a:lnTo>
                  <a:pt x="10173964" y="0"/>
                </a:lnTo>
                <a:lnTo>
                  <a:pt x="10173964" y="1521925"/>
                </a:lnTo>
                <a:lnTo>
                  <a:pt x="0" y="15219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6213745" y="2159965"/>
            <a:ext cx="6165310" cy="56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6"/>
              </a:lnSpc>
            </a:pPr>
            <a:r>
              <a:rPr lang="en-US" sz="3304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ĐÁNH GIÁ KẾT QUẢ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6688791" y="9210675"/>
            <a:ext cx="144540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Trang 42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755111" y="3517036"/>
            <a:ext cx="3788689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Sau </a:t>
            </a:r>
            <a:r>
              <a:rPr lang="en-US" sz="3399" b="1" dirty="0" err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hiệu</a:t>
            </a:r>
            <a:r>
              <a:rPr lang="en-US" sz="3399" b="1" dirty="0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</a:t>
            </a:r>
            <a:r>
              <a:rPr lang="en-US" sz="3399" b="1" dirty="0" err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chỉnh</a:t>
            </a:r>
            <a:r>
              <a:rPr lang="en-US" sz="3399" b="1" dirty="0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58812A-B68B-8887-5BAB-41511088BE4D}"/>
              </a:ext>
            </a:extLst>
          </p:cNvPr>
          <p:cNvSpPr txBox="1"/>
          <p:nvPr/>
        </p:nvSpPr>
        <p:spPr>
          <a:xfrm>
            <a:off x="3946204" y="8280556"/>
            <a:ext cx="103238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tx2"/>
                </a:solidFill>
                <a:latin typeface="Clear Sans" panose="020B0604020202020204" charset="0"/>
                <a:cs typeface="Clear Sans" panose="020B0604020202020204" charset="0"/>
              </a:rPr>
              <a:t>Tỉ</a:t>
            </a:r>
            <a:r>
              <a:rPr lang="en-US" sz="3200" dirty="0">
                <a:solidFill>
                  <a:schemeClr val="tx2"/>
                </a:solidFill>
                <a:latin typeface="Clear Sans" panose="020B0604020202020204" charset="0"/>
                <a:cs typeface="Clear Sans" panose="020B0604020202020204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Clear Sans" panose="020B0604020202020204" charset="0"/>
                <a:cs typeface="Clear Sans" panose="020B0604020202020204" charset="0"/>
              </a:rPr>
              <a:t>lệ</a:t>
            </a:r>
            <a:r>
              <a:rPr lang="en-US" sz="3200" dirty="0">
                <a:solidFill>
                  <a:schemeClr val="tx2"/>
                </a:solidFill>
                <a:latin typeface="Clear Sans" panose="020B0604020202020204" charset="0"/>
                <a:cs typeface="Clear Sans" panose="020B0604020202020204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Clear Sans" panose="020B0604020202020204" charset="0"/>
                <a:cs typeface="Clear Sans" panose="020B0604020202020204" charset="0"/>
              </a:rPr>
              <a:t>gắp</a:t>
            </a:r>
            <a:r>
              <a:rPr lang="en-US" sz="3200" dirty="0">
                <a:solidFill>
                  <a:schemeClr val="tx2"/>
                </a:solidFill>
                <a:latin typeface="Clear Sans" panose="020B0604020202020204" charset="0"/>
                <a:cs typeface="Clear Sans" panose="020B0604020202020204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Clear Sans" panose="020B0604020202020204" charset="0"/>
                <a:cs typeface="Clear Sans" panose="020B0604020202020204" charset="0"/>
              </a:rPr>
              <a:t>trúng</a:t>
            </a:r>
            <a:r>
              <a:rPr lang="en-US" sz="3200" dirty="0">
                <a:solidFill>
                  <a:schemeClr val="tx2"/>
                </a:solidFill>
                <a:latin typeface="Clear Sans" panose="020B0604020202020204" charset="0"/>
                <a:cs typeface="Clear Sans" panose="020B0604020202020204" charset="0"/>
              </a:rPr>
              <a:t>: 78%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-1225979" y="3059541"/>
            <a:ext cx="3631569" cy="2462864"/>
          </a:xfrm>
          <a:custGeom>
            <a:avLst/>
            <a:gdLst/>
            <a:ahLst/>
            <a:cxnLst/>
            <a:rect l="l" t="t" r="r" b="b"/>
            <a:pathLst>
              <a:path w="3631569" h="2462864">
                <a:moveTo>
                  <a:pt x="0" y="0"/>
                </a:moveTo>
                <a:lnTo>
                  <a:pt x="3631569" y="0"/>
                </a:lnTo>
                <a:lnTo>
                  <a:pt x="3631569" y="2462864"/>
                </a:lnTo>
                <a:lnTo>
                  <a:pt x="0" y="2462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15880914" y="4682259"/>
            <a:ext cx="3634560" cy="2464892"/>
          </a:xfrm>
          <a:custGeom>
            <a:avLst/>
            <a:gdLst/>
            <a:ahLst/>
            <a:cxnLst/>
            <a:rect l="l" t="t" r="r" b="b"/>
            <a:pathLst>
              <a:path w="3634560" h="2464892">
                <a:moveTo>
                  <a:pt x="3634560" y="2464893"/>
                </a:moveTo>
                <a:lnTo>
                  <a:pt x="0" y="2464893"/>
                </a:lnTo>
                <a:lnTo>
                  <a:pt x="0" y="0"/>
                </a:lnTo>
                <a:lnTo>
                  <a:pt x="3634560" y="0"/>
                </a:lnTo>
                <a:lnTo>
                  <a:pt x="3634560" y="246489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5735000" y="1810891"/>
            <a:ext cx="6818001" cy="1136417"/>
            <a:chOff x="0" y="0"/>
            <a:chExt cx="1795687" cy="2993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887400" y="2002230"/>
            <a:ext cx="6818001" cy="1136417"/>
            <a:chOff x="0" y="0"/>
            <a:chExt cx="1795687" cy="2993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326841" y="9098183"/>
            <a:ext cx="2511101" cy="694829"/>
            <a:chOff x="0" y="0"/>
            <a:chExt cx="661360" cy="183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1360" cy="183000"/>
            </a:xfrm>
            <a:custGeom>
              <a:avLst/>
              <a:gdLst/>
              <a:ahLst/>
              <a:cxnLst/>
              <a:rect l="l" t="t" r="r" b="b"/>
              <a:pathLst>
                <a:path w="661360" h="183000">
                  <a:moveTo>
                    <a:pt x="91500" y="0"/>
                  </a:moveTo>
                  <a:lnTo>
                    <a:pt x="569860" y="0"/>
                  </a:lnTo>
                  <a:cubicBezTo>
                    <a:pt x="594127" y="0"/>
                    <a:pt x="617400" y="9640"/>
                    <a:pt x="634560" y="26800"/>
                  </a:cubicBezTo>
                  <a:cubicBezTo>
                    <a:pt x="651720" y="43959"/>
                    <a:pt x="661360" y="67233"/>
                    <a:pt x="661360" y="91500"/>
                  </a:cubicBezTo>
                  <a:lnTo>
                    <a:pt x="661360" y="91500"/>
                  </a:lnTo>
                  <a:cubicBezTo>
                    <a:pt x="661360" y="115767"/>
                    <a:pt x="651720" y="139041"/>
                    <a:pt x="634560" y="156201"/>
                  </a:cubicBezTo>
                  <a:cubicBezTo>
                    <a:pt x="617400" y="173360"/>
                    <a:pt x="594127" y="183000"/>
                    <a:pt x="5698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661360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15365344" y="9445598"/>
            <a:ext cx="961498" cy="1905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6213745" y="2159965"/>
            <a:ext cx="6165310" cy="56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6"/>
              </a:lnSpc>
            </a:pPr>
            <a:r>
              <a:rPr lang="en-US" sz="3304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KẾT LUẬN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688791" y="9210675"/>
            <a:ext cx="139618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Trang 43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603818" y="3757772"/>
            <a:ext cx="13080364" cy="3662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5915"/>
              </a:lnSpc>
              <a:buFont typeface="Arial"/>
              <a:buChar char="•"/>
            </a:pPr>
            <a:r>
              <a:rPr lang="en-US" sz="33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Thuật toán SURF đã thực hiện đúng nhiệm vụ của nó là phát hiện các nắp chai chuẩn giống với nắp mẫu và không nhận diện các nắp lỗi.</a:t>
            </a:r>
          </a:p>
          <a:p>
            <a:pPr marL="734059" lvl="1" indent="-367030" algn="l">
              <a:lnSpc>
                <a:spcPts val="5915"/>
              </a:lnSpc>
              <a:buFont typeface="Arial"/>
              <a:buChar char="•"/>
            </a:pPr>
            <a:r>
              <a:rPr lang="en-US" sz="33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Hệ thống cánh tay 5 bậc tự do hoạt động ổn định dựa trên hoạch định quỹ đạo bằng LSPB.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-464552" y="511757"/>
            <a:ext cx="5752116" cy="694829"/>
            <a:chOff x="0" y="0"/>
            <a:chExt cx="1514961" cy="183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14961" cy="183000"/>
            </a:xfrm>
            <a:custGeom>
              <a:avLst/>
              <a:gdLst/>
              <a:ahLst/>
              <a:cxnLst/>
              <a:rect l="l" t="t" r="r" b="b"/>
              <a:pathLst>
                <a:path w="1514961" h="183000">
                  <a:moveTo>
                    <a:pt x="91500" y="0"/>
                  </a:moveTo>
                  <a:lnTo>
                    <a:pt x="1423460" y="0"/>
                  </a:lnTo>
                  <a:cubicBezTo>
                    <a:pt x="1447728" y="0"/>
                    <a:pt x="1471001" y="9640"/>
                    <a:pt x="1488161" y="26800"/>
                  </a:cubicBezTo>
                  <a:cubicBezTo>
                    <a:pt x="1505320" y="43959"/>
                    <a:pt x="1514961" y="67233"/>
                    <a:pt x="1514961" y="91500"/>
                  </a:cubicBezTo>
                  <a:lnTo>
                    <a:pt x="1514961" y="91500"/>
                  </a:lnTo>
                  <a:cubicBezTo>
                    <a:pt x="1514961" y="115767"/>
                    <a:pt x="1505320" y="139041"/>
                    <a:pt x="1488161" y="156201"/>
                  </a:cubicBezTo>
                  <a:cubicBezTo>
                    <a:pt x="1471001" y="173360"/>
                    <a:pt x="1447728" y="183000"/>
                    <a:pt x="14234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514961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11880" y="553419"/>
            <a:ext cx="5575520" cy="55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VI. Kết luận</a:t>
            </a:r>
          </a:p>
        </p:txBody>
      </p:sp>
      <p:sp>
        <p:nvSpPr>
          <p:cNvPr id="25" name="AutoShape 25"/>
          <p:cNvSpPr/>
          <p:nvPr/>
        </p:nvSpPr>
        <p:spPr>
          <a:xfrm>
            <a:off x="5287564" y="878222"/>
            <a:ext cx="765554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-1225979" y="3059541"/>
            <a:ext cx="3631569" cy="2462864"/>
          </a:xfrm>
          <a:custGeom>
            <a:avLst/>
            <a:gdLst/>
            <a:ahLst/>
            <a:cxnLst/>
            <a:rect l="l" t="t" r="r" b="b"/>
            <a:pathLst>
              <a:path w="3631569" h="2462864">
                <a:moveTo>
                  <a:pt x="0" y="0"/>
                </a:moveTo>
                <a:lnTo>
                  <a:pt x="3631569" y="0"/>
                </a:lnTo>
                <a:lnTo>
                  <a:pt x="3631569" y="2462864"/>
                </a:lnTo>
                <a:lnTo>
                  <a:pt x="0" y="2462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15880914" y="4682259"/>
            <a:ext cx="3634560" cy="2464892"/>
          </a:xfrm>
          <a:custGeom>
            <a:avLst/>
            <a:gdLst/>
            <a:ahLst/>
            <a:cxnLst/>
            <a:rect l="l" t="t" r="r" b="b"/>
            <a:pathLst>
              <a:path w="3634560" h="2464892">
                <a:moveTo>
                  <a:pt x="3634560" y="2464893"/>
                </a:moveTo>
                <a:lnTo>
                  <a:pt x="0" y="2464893"/>
                </a:lnTo>
                <a:lnTo>
                  <a:pt x="0" y="0"/>
                </a:lnTo>
                <a:lnTo>
                  <a:pt x="3634560" y="0"/>
                </a:lnTo>
                <a:lnTo>
                  <a:pt x="3634560" y="246489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5735000" y="1810891"/>
            <a:ext cx="6818001" cy="1136417"/>
            <a:chOff x="0" y="0"/>
            <a:chExt cx="1795687" cy="2993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887400" y="2002230"/>
            <a:ext cx="6818001" cy="1136417"/>
            <a:chOff x="0" y="0"/>
            <a:chExt cx="1795687" cy="2993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326841" y="9098183"/>
            <a:ext cx="2511101" cy="694829"/>
            <a:chOff x="0" y="0"/>
            <a:chExt cx="661360" cy="183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1360" cy="183000"/>
            </a:xfrm>
            <a:custGeom>
              <a:avLst/>
              <a:gdLst/>
              <a:ahLst/>
              <a:cxnLst/>
              <a:rect l="l" t="t" r="r" b="b"/>
              <a:pathLst>
                <a:path w="661360" h="183000">
                  <a:moveTo>
                    <a:pt x="91500" y="0"/>
                  </a:moveTo>
                  <a:lnTo>
                    <a:pt x="569860" y="0"/>
                  </a:lnTo>
                  <a:cubicBezTo>
                    <a:pt x="594127" y="0"/>
                    <a:pt x="617400" y="9640"/>
                    <a:pt x="634560" y="26800"/>
                  </a:cubicBezTo>
                  <a:cubicBezTo>
                    <a:pt x="651720" y="43959"/>
                    <a:pt x="661360" y="67233"/>
                    <a:pt x="661360" y="91500"/>
                  </a:cubicBezTo>
                  <a:lnTo>
                    <a:pt x="661360" y="91500"/>
                  </a:lnTo>
                  <a:cubicBezTo>
                    <a:pt x="661360" y="115767"/>
                    <a:pt x="651720" y="139041"/>
                    <a:pt x="634560" y="156201"/>
                  </a:cubicBezTo>
                  <a:cubicBezTo>
                    <a:pt x="617400" y="173360"/>
                    <a:pt x="594127" y="183000"/>
                    <a:pt x="5698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661360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15365344" y="9445598"/>
            <a:ext cx="961498" cy="1905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6213745" y="2159965"/>
            <a:ext cx="6165310" cy="56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6"/>
              </a:lnSpc>
            </a:pPr>
            <a:r>
              <a:rPr lang="en-US" sz="3304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KẾT LUẬN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688791" y="9210675"/>
            <a:ext cx="142079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Trang 44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603818" y="4735891"/>
            <a:ext cx="13080364" cy="1433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ctr">
              <a:lnSpc>
                <a:spcPts val="5915"/>
              </a:lnSpc>
              <a:buFont typeface="Arial"/>
              <a:buChar char="•"/>
            </a:pPr>
            <a:r>
              <a:rPr lang="en-US" sz="33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Động cơ chỉ đang được điều khiển theo vòng hở, chưa có feedback để ứng dụng các bộ điều khiển như PID.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-464552" y="511757"/>
            <a:ext cx="5752116" cy="694829"/>
            <a:chOff x="0" y="0"/>
            <a:chExt cx="1514961" cy="183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14961" cy="183000"/>
            </a:xfrm>
            <a:custGeom>
              <a:avLst/>
              <a:gdLst/>
              <a:ahLst/>
              <a:cxnLst/>
              <a:rect l="l" t="t" r="r" b="b"/>
              <a:pathLst>
                <a:path w="1514961" h="183000">
                  <a:moveTo>
                    <a:pt x="91500" y="0"/>
                  </a:moveTo>
                  <a:lnTo>
                    <a:pt x="1423460" y="0"/>
                  </a:lnTo>
                  <a:cubicBezTo>
                    <a:pt x="1447728" y="0"/>
                    <a:pt x="1471001" y="9640"/>
                    <a:pt x="1488161" y="26800"/>
                  </a:cubicBezTo>
                  <a:cubicBezTo>
                    <a:pt x="1505320" y="43959"/>
                    <a:pt x="1514961" y="67233"/>
                    <a:pt x="1514961" y="91500"/>
                  </a:cubicBezTo>
                  <a:lnTo>
                    <a:pt x="1514961" y="91500"/>
                  </a:lnTo>
                  <a:cubicBezTo>
                    <a:pt x="1514961" y="115767"/>
                    <a:pt x="1505320" y="139041"/>
                    <a:pt x="1488161" y="156201"/>
                  </a:cubicBezTo>
                  <a:cubicBezTo>
                    <a:pt x="1471001" y="173360"/>
                    <a:pt x="1447728" y="183000"/>
                    <a:pt x="14234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514961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11880" y="553419"/>
            <a:ext cx="5575520" cy="55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VI. Kết luận</a:t>
            </a:r>
          </a:p>
        </p:txBody>
      </p:sp>
      <p:sp>
        <p:nvSpPr>
          <p:cNvPr id="25" name="AutoShape 25"/>
          <p:cNvSpPr/>
          <p:nvPr/>
        </p:nvSpPr>
        <p:spPr>
          <a:xfrm>
            <a:off x="5287564" y="878222"/>
            <a:ext cx="765554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-1225979" y="3059541"/>
            <a:ext cx="3631569" cy="2462864"/>
          </a:xfrm>
          <a:custGeom>
            <a:avLst/>
            <a:gdLst/>
            <a:ahLst/>
            <a:cxnLst/>
            <a:rect l="l" t="t" r="r" b="b"/>
            <a:pathLst>
              <a:path w="3631569" h="2462864">
                <a:moveTo>
                  <a:pt x="0" y="0"/>
                </a:moveTo>
                <a:lnTo>
                  <a:pt x="3631569" y="0"/>
                </a:lnTo>
                <a:lnTo>
                  <a:pt x="3631569" y="2462864"/>
                </a:lnTo>
                <a:lnTo>
                  <a:pt x="0" y="2462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15880914" y="4682259"/>
            <a:ext cx="3634560" cy="2464892"/>
          </a:xfrm>
          <a:custGeom>
            <a:avLst/>
            <a:gdLst/>
            <a:ahLst/>
            <a:cxnLst/>
            <a:rect l="l" t="t" r="r" b="b"/>
            <a:pathLst>
              <a:path w="3634560" h="2464892">
                <a:moveTo>
                  <a:pt x="3634560" y="2464893"/>
                </a:moveTo>
                <a:lnTo>
                  <a:pt x="0" y="2464893"/>
                </a:lnTo>
                <a:lnTo>
                  <a:pt x="0" y="0"/>
                </a:lnTo>
                <a:lnTo>
                  <a:pt x="3634560" y="0"/>
                </a:lnTo>
                <a:lnTo>
                  <a:pt x="3634560" y="246489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5735000" y="1810891"/>
            <a:ext cx="6818001" cy="1136417"/>
            <a:chOff x="0" y="0"/>
            <a:chExt cx="1795687" cy="2993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887400" y="2002230"/>
            <a:ext cx="6818001" cy="1136417"/>
            <a:chOff x="0" y="0"/>
            <a:chExt cx="1795687" cy="2993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326841" y="9098183"/>
            <a:ext cx="2511101" cy="694829"/>
            <a:chOff x="0" y="0"/>
            <a:chExt cx="661360" cy="183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1360" cy="183000"/>
            </a:xfrm>
            <a:custGeom>
              <a:avLst/>
              <a:gdLst/>
              <a:ahLst/>
              <a:cxnLst/>
              <a:rect l="l" t="t" r="r" b="b"/>
              <a:pathLst>
                <a:path w="661360" h="183000">
                  <a:moveTo>
                    <a:pt x="91500" y="0"/>
                  </a:moveTo>
                  <a:lnTo>
                    <a:pt x="569860" y="0"/>
                  </a:lnTo>
                  <a:cubicBezTo>
                    <a:pt x="594127" y="0"/>
                    <a:pt x="617400" y="9640"/>
                    <a:pt x="634560" y="26800"/>
                  </a:cubicBezTo>
                  <a:cubicBezTo>
                    <a:pt x="651720" y="43959"/>
                    <a:pt x="661360" y="67233"/>
                    <a:pt x="661360" y="91500"/>
                  </a:cubicBezTo>
                  <a:lnTo>
                    <a:pt x="661360" y="91500"/>
                  </a:lnTo>
                  <a:cubicBezTo>
                    <a:pt x="661360" y="115767"/>
                    <a:pt x="651720" y="139041"/>
                    <a:pt x="634560" y="156201"/>
                  </a:cubicBezTo>
                  <a:cubicBezTo>
                    <a:pt x="617400" y="173360"/>
                    <a:pt x="594127" y="183000"/>
                    <a:pt x="5698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661360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15365344" y="9445598"/>
            <a:ext cx="961498" cy="1905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6213745" y="2159965"/>
            <a:ext cx="6165310" cy="56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6"/>
              </a:lnSpc>
            </a:pPr>
            <a:r>
              <a:rPr lang="en-US" sz="3304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PHÁT TRIỂN ĐỀ TÀI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688791" y="9210675"/>
            <a:ext cx="139618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Trang 45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93760" y="3872072"/>
            <a:ext cx="13080364" cy="3487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7071"/>
              </a:lnSpc>
              <a:buFont typeface="Arial"/>
              <a:buChar char="•"/>
            </a:pPr>
            <a:r>
              <a:rPr lang="en-US" sz="33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Thay thế phương pháp điều khiển động cơ tối ưu hơn.</a:t>
            </a:r>
          </a:p>
          <a:p>
            <a:pPr marL="734059" lvl="1" indent="-367030" algn="l">
              <a:lnSpc>
                <a:spcPts val="7071"/>
              </a:lnSpc>
              <a:buFont typeface="Arial"/>
              <a:buChar char="•"/>
            </a:pPr>
            <a:r>
              <a:rPr lang="en-US" sz="33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Phát triển thêm camera để đọc chiều cao vật, nhằm hướng đến đề tài cánh tay robot kết hợp thị giác máy đọc hình dạng 3D vật để gắp.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-464552" y="511757"/>
            <a:ext cx="5752116" cy="694829"/>
            <a:chOff x="0" y="0"/>
            <a:chExt cx="1514961" cy="183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14961" cy="183000"/>
            </a:xfrm>
            <a:custGeom>
              <a:avLst/>
              <a:gdLst/>
              <a:ahLst/>
              <a:cxnLst/>
              <a:rect l="l" t="t" r="r" b="b"/>
              <a:pathLst>
                <a:path w="1514961" h="183000">
                  <a:moveTo>
                    <a:pt x="91500" y="0"/>
                  </a:moveTo>
                  <a:lnTo>
                    <a:pt x="1423460" y="0"/>
                  </a:lnTo>
                  <a:cubicBezTo>
                    <a:pt x="1447728" y="0"/>
                    <a:pt x="1471001" y="9640"/>
                    <a:pt x="1488161" y="26800"/>
                  </a:cubicBezTo>
                  <a:cubicBezTo>
                    <a:pt x="1505320" y="43959"/>
                    <a:pt x="1514961" y="67233"/>
                    <a:pt x="1514961" y="91500"/>
                  </a:cubicBezTo>
                  <a:lnTo>
                    <a:pt x="1514961" y="91500"/>
                  </a:lnTo>
                  <a:cubicBezTo>
                    <a:pt x="1514961" y="115767"/>
                    <a:pt x="1505320" y="139041"/>
                    <a:pt x="1488161" y="156201"/>
                  </a:cubicBezTo>
                  <a:cubicBezTo>
                    <a:pt x="1471001" y="173360"/>
                    <a:pt x="1447728" y="183000"/>
                    <a:pt x="14234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514961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11880" y="553419"/>
            <a:ext cx="5575520" cy="55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VI. Kết luận</a:t>
            </a:r>
          </a:p>
        </p:txBody>
      </p:sp>
      <p:sp>
        <p:nvSpPr>
          <p:cNvPr id="25" name="AutoShape 25"/>
          <p:cNvSpPr/>
          <p:nvPr/>
        </p:nvSpPr>
        <p:spPr>
          <a:xfrm>
            <a:off x="5287564" y="878222"/>
            <a:ext cx="765554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0800000" flipH="1">
            <a:off x="-117276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3525140" y="0"/>
                </a:moveTo>
                <a:lnTo>
                  <a:pt x="0" y="0"/>
                </a:lnTo>
                <a:lnTo>
                  <a:pt x="0" y="2057400"/>
                </a:lnTo>
                <a:lnTo>
                  <a:pt x="3525140" y="2057400"/>
                </a:lnTo>
                <a:lnTo>
                  <a:pt x="352514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 flipV="1">
            <a:off x="1593562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2057400"/>
                </a:moveTo>
                <a:lnTo>
                  <a:pt x="3525140" y="2057400"/>
                </a:lnTo>
                <a:lnTo>
                  <a:pt x="3525140" y="0"/>
                </a:lnTo>
                <a:lnTo>
                  <a:pt x="0" y="0"/>
                </a:lnTo>
                <a:lnTo>
                  <a:pt x="0" y="20574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5400000">
            <a:off x="-2009158" y="2528403"/>
            <a:ext cx="5197928" cy="3525140"/>
          </a:xfrm>
          <a:custGeom>
            <a:avLst/>
            <a:gdLst/>
            <a:ahLst/>
            <a:cxnLst/>
            <a:rect l="l" t="t" r="r" b="b"/>
            <a:pathLst>
              <a:path w="5197928" h="3525140">
                <a:moveTo>
                  <a:pt x="0" y="0"/>
                </a:moveTo>
                <a:lnTo>
                  <a:pt x="5197928" y="0"/>
                </a:lnTo>
                <a:lnTo>
                  <a:pt x="5197928" y="3525140"/>
                </a:lnTo>
                <a:lnTo>
                  <a:pt x="0" y="3525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5400000" flipH="1" flipV="1">
            <a:off x="15099230" y="4152135"/>
            <a:ext cx="5197928" cy="3525140"/>
          </a:xfrm>
          <a:custGeom>
            <a:avLst/>
            <a:gdLst/>
            <a:ahLst/>
            <a:cxnLst/>
            <a:rect l="l" t="t" r="r" b="b"/>
            <a:pathLst>
              <a:path w="5197928" h="3525140">
                <a:moveTo>
                  <a:pt x="5197928" y="3525141"/>
                </a:moveTo>
                <a:lnTo>
                  <a:pt x="0" y="3525141"/>
                </a:lnTo>
                <a:lnTo>
                  <a:pt x="0" y="0"/>
                </a:lnTo>
                <a:lnTo>
                  <a:pt x="5197928" y="0"/>
                </a:lnTo>
                <a:lnTo>
                  <a:pt x="5197928" y="352514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6748691" y="909858"/>
            <a:ext cx="4790618" cy="694829"/>
            <a:chOff x="0" y="0"/>
            <a:chExt cx="1261727" cy="183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61727" cy="183000"/>
            </a:xfrm>
            <a:custGeom>
              <a:avLst/>
              <a:gdLst/>
              <a:ahLst/>
              <a:cxnLst/>
              <a:rect l="l" t="t" r="r" b="b"/>
              <a:pathLst>
                <a:path w="1261727" h="183000">
                  <a:moveTo>
                    <a:pt x="91500" y="0"/>
                  </a:moveTo>
                  <a:lnTo>
                    <a:pt x="1170227" y="0"/>
                  </a:lnTo>
                  <a:cubicBezTo>
                    <a:pt x="1194494" y="0"/>
                    <a:pt x="1217767" y="9640"/>
                    <a:pt x="1234927" y="26800"/>
                  </a:cubicBezTo>
                  <a:cubicBezTo>
                    <a:pt x="1252086" y="43959"/>
                    <a:pt x="1261727" y="67233"/>
                    <a:pt x="1261727" y="91500"/>
                  </a:cubicBezTo>
                  <a:lnTo>
                    <a:pt x="1261727" y="91500"/>
                  </a:lnTo>
                  <a:cubicBezTo>
                    <a:pt x="1261727" y="115767"/>
                    <a:pt x="1252086" y="139041"/>
                    <a:pt x="1234927" y="156201"/>
                  </a:cubicBezTo>
                  <a:cubicBezTo>
                    <a:pt x="1217767" y="173360"/>
                    <a:pt x="1194494" y="183000"/>
                    <a:pt x="1170227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61727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748691" y="8682312"/>
            <a:ext cx="4790618" cy="694829"/>
            <a:chOff x="0" y="0"/>
            <a:chExt cx="1261727" cy="183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61727" cy="183000"/>
            </a:xfrm>
            <a:custGeom>
              <a:avLst/>
              <a:gdLst/>
              <a:ahLst/>
              <a:cxnLst/>
              <a:rect l="l" t="t" r="r" b="b"/>
              <a:pathLst>
                <a:path w="1261727" h="183000">
                  <a:moveTo>
                    <a:pt x="91500" y="0"/>
                  </a:moveTo>
                  <a:lnTo>
                    <a:pt x="1170227" y="0"/>
                  </a:lnTo>
                  <a:cubicBezTo>
                    <a:pt x="1194494" y="0"/>
                    <a:pt x="1217767" y="9640"/>
                    <a:pt x="1234927" y="26800"/>
                  </a:cubicBezTo>
                  <a:cubicBezTo>
                    <a:pt x="1252086" y="43959"/>
                    <a:pt x="1261727" y="67233"/>
                    <a:pt x="1261727" y="91500"/>
                  </a:cubicBezTo>
                  <a:lnTo>
                    <a:pt x="1261727" y="91500"/>
                  </a:lnTo>
                  <a:cubicBezTo>
                    <a:pt x="1261727" y="115767"/>
                    <a:pt x="1252086" y="139041"/>
                    <a:pt x="1234927" y="156201"/>
                  </a:cubicBezTo>
                  <a:cubicBezTo>
                    <a:pt x="1217767" y="173360"/>
                    <a:pt x="1194494" y="183000"/>
                    <a:pt x="1170227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261727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569481" y="2678487"/>
            <a:ext cx="9149038" cy="4706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71"/>
              </a:lnSpc>
            </a:pPr>
            <a:r>
              <a:rPr lang="en-US" sz="11671">
                <a:solidFill>
                  <a:srgbClr val="204295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THANK YOU FOR LISTENING</a:t>
            </a:r>
          </a:p>
        </p:txBody>
      </p:sp>
      <p:sp>
        <p:nvSpPr>
          <p:cNvPr id="17" name="AutoShape 17"/>
          <p:cNvSpPr/>
          <p:nvPr/>
        </p:nvSpPr>
        <p:spPr>
          <a:xfrm flipV="1">
            <a:off x="11539309" y="1276323"/>
            <a:ext cx="961498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>
            <a:off x="11539309" y="9048777"/>
            <a:ext cx="961498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 flipV="1">
            <a:off x="5787193" y="1276323"/>
            <a:ext cx="961498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>
            <a:off x="5787193" y="9048777"/>
            <a:ext cx="961498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-1225979" y="3059541"/>
            <a:ext cx="3631569" cy="2462864"/>
          </a:xfrm>
          <a:custGeom>
            <a:avLst/>
            <a:gdLst/>
            <a:ahLst/>
            <a:cxnLst/>
            <a:rect l="l" t="t" r="r" b="b"/>
            <a:pathLst>
              <a:path w="3631569" h="2462864">
                <a:moveTo>
                  <a:pt x="0" y="0"/>
                </a:moveTo>
                <a:lnTo>
                  <a:pt x="3631569" y="0"/>
                </a:lnTo>
                <a:lnTo>
                  <a:pt x="3631569" y="2462864"/>
                </a:lnTo>
                <a:lnTo>
                  <a:pt x="0" y="2462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039350" y="3358103"/>
            <a:ext cx="6732676" cy="5900197"/>
          </a:xfrm>
          <a:custGeom>
            <a:avLst/>
            <a:gdLst/>
            <a:ahLst/>
            <a:cxnLst/>
            <a:rect l="l" t="t" r="r" b="b"/>
            <a:pathLst>
              <a:path w="6732676" h="5900197">
                <a:moveTo>
                  <a:pt x="0" y="0"/>
                </a:moveTo>
                <a:lnTo>
                  <a:pt x="6732676" y="0"/>
                </a:lnTo>
                <a:lnTo>
                  <a:pt x="6732676" y="5900197"/>
                </a:lnTo>
                <a:lnTo>
                  <a:pt x="0" y="59001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5400000" flipH="1" flipV="1">
            <a:off x="15880914" y="4682259"/>
            <a:ext cx="3634560" cy="2464892"/>
          </a:xfrm>
          <a:custGeom>
            <a:avLst/>
            <a:gdLst/>
            <a:ahLst/>
            <a:cxnLst/>
            <a:rect l="l" t="t" r="r" b="b"/>
            <a:pathLst>
              <a:path w="3634560" h="2464892">
                <a:moveTo>
                  <a:pt x="3634560" y="2464893"/>
                </a:moveTo>
                <a:lnTo>
                  <a:pt x="0" y="2464893"/>
                </a:lnTo>
                <a:lnTo>
                  <a:pt x="0" y="0"/>
                </a:lnTo>
                <a:lnTo>
                  <a:pt x="3634560" y="0"/>
                </a:lnTo>
                <a:lnTo>
                  <a:pt x="3634560" y="246489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5735000" y="1810891"/>
            <a:ext cx="6818001" cy="1136417"/>
            <a:chOff x="0" y="0"/>
            <a:chExt cx="1795687" cy="2993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887400" y="2002230"/>
            <a:ext cx="6818001" cy="1136417"/>
            <a:chOff x="0" y="0"/>
            <a:chExt cx="1795687" cy="2993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326841" y="9098183"/>
            <a:ext cx="2511101" cy="694829"/>
            <a:chOff x="0" y="0"/>
            <a:chExt cx="661360" cy="183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61360" cy="183000"/>
            </a:xfrm>
            <a:custGeom>
              <a:avLst/>
              <a:gdLst/>
              <a:ahLst/>
              <a:cxnLst/>
              <a:rect l="l" t="t" r="r" b="b"/>
              <a:pathLst>
                <a:path w="661360" h="183000">
                  <a:moveTo>
                    <a:pt x="91500" y="0"/>
                  </a:moveTo>
                  <a:lnTo>
                    <a:pt x="569860" y="0"/>
                  </a:lnTo>
                  <a:cubicBezTo>
                    <a:pt x="594127" y="0"/>
                    <a:pt x="617400" y="9640"/>
                    <a:pt x="634560" y="26800"/>
                  </a:cubicBezTo>
                  <a:cubicBezTo>
                    <a:pt x="651720" y="43959"/>
                    <a:pt x="661360" y="67233"/>
                    <a:pt x="661360" y="91500"/>
                  </a:cubicBezTo>
                  <a:lnTo>
                    <a:pt x="661360" y="91500"/>
                  </a:lnTo>
                  <a:cubicBezTo>
                    <a:pt x="661360" y="115767"/>
                    <a:pt x="651720" y="139041"/>
                    <a:pt x="634560" y="156201"/>
                  </a:cubicBezTo>
                  <a:cubicBezTo>
                    <a:pt x="617400" y="173360"/>
                    <a:pt x="594127" y="183000"/>
                    <a:pt x="5698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661360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 flipV="1">
            <a:off x="15365344" y="9445598"/>
            <a:ext cx="961498" cy="1905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-464552" y="511757"/>
            <a:ext cx="5752116" cy="694829"/>
            <a:chOff x="0" y="0"/>
            <a:chExt cx="1514961" cy="183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14961" cy="183000"/>
            </a:xfrm>
            <a:custGeom>
              <a:avLst/>
              <a:gdLst/>
              <a:ahLst/>
              <a:cxnLst/>
              <a:rect l="l" t="t" r="r" b="b"/>
              <a:pathLst>
                <a:path w="1514961" h="183000">
                  <a:moveTo>
                    <a:pt x="91500" y="0"/>
                  </a:moveTo>
                  <a:lnTo>
                    <a:pt x="1423460" y="0"/>
                  </a:lnTo>
                  <a:cubicBezTo>
                    <a:pt x="1447728" y="0"/>
                    <a:pt x="1471001" y="9640"/>
                    <a:pt x="1488161" y="26800"/>
                  </a:cubicBezTo>
                  <a:cubicBezTo>
                    <a:pt x="1505320" y="43959"/>
                    <a:pt x="1514961" y="67233"/>
                    <a:pt x="1514961" y="91500"/>
                  </a:cubicBezTo>
                  <a:lnTo>
                    <a:pt x="1514961" y="91500"/>
                  </a:lnTo>
                  <a:cubicBezTo>
                    <a:pt x="1514961" y="115767"/>
                    <a:pt x="1505320" y="139041"/>
                    <a:pt x="1488161" y="156201"/>
                  </a:cubicBezTo>
                  <a:cubicBezTo>
                    <a:pt x="1471001" y="173360"/>
                    <a:pt x="1447728" y="183000"/>
                    <a:pt x="14234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514961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311880" y="553419"/>
            <a:ext cx="5575520" cy="55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Phụ lục</a:t>
            </a:r>
          </a:p>
        </p:txBody>
      </p:sp>
      <p:sp>
        <p:nvSpPr>
          <p:cNvPr id="23" name="AutoShape 23"/>
          <p:cNvSpPr/>
          <p:nvPr/>
        </p:nvSpPr>
        <p:spPr>
          <a:xfrm>
            <a:off x="5287564" y="878222"/>
            <a:ext cx="765554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6053118" y="2197748"/>
            <a:ext cx="6339255" cy="497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6"/>
              </a:lnSpc>
            </a:pPr>
            <a:r>
              <a:rPr lang="en-US" sz="2904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GIẢI THUẬT ĐIỀU KHIỂN ĐỘNG CƠ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411506" y="4119722"/>
            <a:ext cx="8097675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Giải thuật điều khiển </a:t>
            </a:r>
            <a:r>
              <a:rPr lang="en-US" sz="3399" b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VÒNG HỞ</a:t>
            </a:r>
            <a:r>
              <a:rPr lang="en-US" sz="33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, tính bằng </a:t>
            </a:r>
            <a:r>
              <a:rPr lang="en-US" sz="3399">
                <a:solidFill>
                  <a:srgbClr val="F24D06"/>
                </a:solidFill>
                <a:latin typeface="Clear Sans"/>
                <a:ea typeface="Clear Sans"/>
                <a:cs typeface="Clear Sans"/>
                <a:sym typeface="Clear Sans"/>
              </a:rPr>
              <a:t>đạo hàm góc của khớp quay </a:t>
            </a:r>
            <a:r>
              <a:rPr lang="en-US" sz="33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giúp động cơ </a:t>
            </a:r>
            <a:r>
              <a:rPr lang="en-US" sz="3399">
                <a:solidFill>
                  <a:srgbClr val="F24D06"/>
                </a:solidFill>
                <a:latin typeface="Clear Sans"/>
                <a:ea typeface="Clear Sans"/>
                <a:cs typeface="Clear Sans"/>
                <a:sym typeface="Clear Sans"/>
              </a:rPr>
              <a:t>chuyển động mượt mà, giảm tốc khi gần góc tới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411506" y="7258117"/>
            <a:ext cx="694353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Động cơ </a:t>
            </a:r>
            <a:r>
              <a:rPr lang="en-US" sz="3399" b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KHÔNG FEEDBACK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-1225979" y="3059541"/>
            <a:ext cx="3631569" cy="2462864"/>
          </a:xfrm>
          <a:custGeom>
            <a:avLst/>
            <a:gdLst/>
            <a:ahLst/>
            <a:cxnLst/>
            <a:rect l="l" t="t" r="r" b="b"/>
            <a:pathLst>
              <a:path w="3631569" h="2462864">
                <a:moveTo>
                  <a:pt x="0" y="0"/>
                </a:moveTo>
                <a:lnTo>
                  <a:pt x="3631569" y="0"/>
                </a:lnTo>
                <a:lnTo>
                  <a:pt x="3631569" y="2462864"/>
                </a:lnTo>
                <a:lnTo>
                  <a:pt x="0" y="2462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15880914" y="4682259"/>
            <a:ext cx="3634560" cy="2464892"/>
          </a:xfrm>
          <a:custGeom>
            <a:avLst/>
            <a:gdLst/>
            <a:ahLst/>
            <a:cxnLst/>
            <a:rect l="l" t="t" r="r" b="b"/>
            <a:pathLst>
              <a:path w="3634560" h="2464892">
                <a:moveTo>
                  <a:pt x="3634560" y="2464893"/>
                </a:moveTo>
                <a:lnTo>
                  <a:pt x="0" y="2464893"/>
                </a:lnTo>
                <a:lnTo>
                  <a:pt x="0" y="0"/>
                </a:lnTo>
                <a:lnTo>
                  <a:pt x="3634560" y="0"/>
                </a:lnTo>
                <a:lnTo>
                  <a:pt x="3634560" y="246489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5735000" y="1810891"/>
            <a:ext cx="6818001" cy="1136417"/>
            <a:chOff x="0" y="0"/>
            <a:chExt cx="1795687" cy="2993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887400" y="2002230"/>
            <a:ext cx="6818001" cy="1136417"/>
            <a:chOff x="0" y="0"/>
            <a:chExt cx="1795687" cy="2993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326841" y="9098183"/>
            <a:ext cx="2511101" cy="694829"/>
            <a:chOff x="0" y="0"/>
            <a:chExt cx="661360" cy="183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1360" cy="183000"/>
            </a:xfrm>
            <a:custGeom>
              <a:avLst/>
              <a:gdLst/>
              <a:ahLst/>
              <a:cxnLst/>
              <a:rect l="l" t="t" r="r" b="b"/>
              <a:pathLst>
                <a:path w="661360" h="183000">
                  <a:moveTo>
                    <a:pt x="91500" y="0"/>
                  </a:moveTo>
                  <a:lnTo>
                    <a:pt x="569860" y="0"/>
                  </a:lnTo>
                  <a:cubicBezTo>
                    <a:pt x="594127" y="0"/>
                    <a:pt x="617400" y="9640"/>
                    <a:pt x="634560" y="26800"/>
                  </a:cubicBezTo>
                  <a:cubicBezTo>
                    <a:pt x="651720" y="43959"/>
                    <a:pt x="661360" y="67233"/>
                    <a:pt x="661360" y="91500"/>
                  </a:cubicBezTo>
                  <a:lnTo>
                    <a:pt x="661360" y="91500"/>
                  </a:lnTo>
                  <a:cubicBezTo>
                    <a:pt x="661360" y="115767"/>
                    <a:pt x="651720" y="139041"/>
                    <a:pt x="634560" y="156201"/>
                  </a:cubicBezTo>
                  <a:cubicBezTo>
                    <a:pt x="617400" y="173360"/>
                    <a:pt x="594127" y="183000"/>
                    <a:pt x="5698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661360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15365344" y="9445598"/>
            <a:ext cx="961498" cy="1905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-464552" y="511757"/>
            <a:ext cx="5752116" cy="694829"/>
            <a:chOff x="0" y="0"/>
            <a:chExt cx="1514961" cy="183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14961" cy="183000"/>
            </a:xfrm>
            <a:custGeom>
              <a:avLst/>
              <a:gdLst/>
              <a:ahLst/>
              <a:cxnLst/>
              <a:rect l="l" t="t" r="r" b="b"/>
              <a:pathLst>
                <a:path w="1514961" h="183000">
                  <a:moveTo>
                    <a:pt x="91500" y="0"/>
                  </a:moveTo>
                  <a:lnTo>
                    <a:pt x="1423460" y="0"/>
                  </a:lnTo>
                  <a:cubicBezTo>
                    <a:pt x="1447728" y="0"/>
                    <a:pt x="1471001" y="9640"/>
                    <a:pt x="1488161" y="26800"/>
                  </a:cubicBezTo>
                  <a:cubicBezTo>
                    <a:pt x="1505320" y="43959"/>
                    <a:pt x="1514961" y="67233"/>
                    <a:pt x="1514961" y="91500"/>
                  </a:cubicBezTo>
                  <a:lnTo>
                    <a:pt x="1514961" y="91500"/>
                  </a:lnTo>
                  <a:cubicBezTo>
                    <a:pt x="1514961" y="115767"/>
                    <a:pt x="1505320" y="139041"/>
                    <a:pt x="1488161" y="156201"/>
                  </a:cubicBezTo>
                  <a:cubicBezTo>
                    <a:pt x="1471001" y="173360"/>
                    <a:pt x="1447728" y="183000"/>
                    <a:pt x="14234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514961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311880" y="553419"/>
            <a:ext cx="5575520" cy="55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I. Giới thiệu tổng quan</a:t>
            </a:r>
          </a:p>
        </p:txBody>
      </p:sp>
      <p:sp>
        <p:nvSpPr>
          <p:cNvPr id="22" name="AutoShape 22"/>
          <p:cNvSpPr/>
          <p:nvPr/>
        </p:nvSpPr>
        <p:spPr>
          <a:xfrm>
            <a:off x="5287564" y="878222"/>
            <a:ext cx="765554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0481514" y="4192114"/>
            <a:ext cx="4447772" cy="5913164"/>
          </a:xfrm>
          <a:custGeom>
            <a:avLst/>
            <a:gdLst/>
            <a:ahLst/>
            <a:cxnLst/>
            <a:rect l="l" t="t" r="r" b="b"/>
            <a:pathLst>
              <a:path w="4447772" h="5913164">
                <a:moveTo>
                  <a:pt x="0" y="0"/>
                </a:moveTo>
                <a:lnTo>
                  <a:pt x="4447772" y="0"/>
                </a:lnTo>
                <a:lnTo>
                  <a:pt x="4447772" y="5913163"/>
                </a:lnTo>
                <a:lnTo>
                  <a:pt x="0" y="59131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6835125" y="2106983"/>
            <a:ext cx="5010594" cy="56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6"/>
              </a:lnSpc>
            </a:pPr>
            <a:r>
              <a:rPr lang="en-US" sz="3304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GIỚI THIỆU TỔNG QUAN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713876" y="3620732"/>
            <a:ext cx="13372654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950"/>
              </a:lnSpc>
              <a:buFont typeface="Arial"/>
              <a:buChar char="•"/>
            </a:pPr>
            <a:r>
              <a:rPr lang="en-US" sz="300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Đề tài tập trung nghiên cứu và thiết kế một cánh tay robot 5 bậc tự do nhằm tạo tiền đề cho sự phát triển về ý tưởng mang tính hiệu quả cao hơn khi ứng dụng vào công nghiệp sau này.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6688791" y="9210675"/>
            <a:ext cx="12485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Trang 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-1225979" y="3059541"/>
            <a:ext cx="3631569" cy="2462864"/>
          </a:xfrm>
          <a:custGeom>
            <a:avLst/>
            <a:gdLst/>
            <a:ahLst/>
            <a:cxnLst/>
            <a:rect l="l" t="t" r="r" b="b"/>
            <a:pathLst>
              <a:path w="3631569" h="2462864">
                <a:moveTo>
                  <a:pt x="0" y="0"/>
                </a:moveTo>
                <a:lnTo>
                  <a:pt x="3631569" y="0"/>
                </a:lnTo>
                <a:lnTo>
                  <a:pt x="3631569" y="2462864"/>
                </a:lnTo>
                <a:lnTo>
                  <a:pt x="0" y="2462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15880914" y="4682259"/>
            <a:ext cx="3634560" cy="2464892"/>
          </a:xfrm>
          <a:custGeom>
            <a:avLst/>
            <a:gdLst/>
            <a:ahLst/>
            <a:cxnLst/>
            <a:rect l="l" t="t" r="r" b="b"/>
            <a:pathLst>
              <a:path w="3634560" h="2464892">
                <a:moveTo>
                  <a:pt x="3634560" y="2464893"/>
                </a:moveTo>
                <a:lnTo>
                  <a:pt x="0" y="2464893"/>
                </a:lnTo>
                <a:lnTo>
                  <a:pt x="0" y="0"/>
                </a:lnTo>
                <a:lnTo>
                  <a:pt x="3634560" y="0"/>
                </a:lnTo>
                <a:lnTo>
                  <a:pt x="3634560" y="246489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5735000" y="1810891"/>
            <a:ext cx="6818001" cy="1136417"/>
            <a:chOff x="0" y="0"/>
            <a:chExt cx="1795687" cy="2993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887400" y="2002230"/>
            <a:ext cx="6818001" cy="1136417"/>
            <a:chOff x="0" y="0"/>
            <a:chExt cx="1795687" cy="2993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326841" y="9098183"/>
            <a:ext cx="2511101" cy="694829"/>
            <a:chOff x="0" y="0"/>
            <a:chExt cx="661360" cy="183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1360" cy="183000"/>
            </a:xfrm>
            <a:custGeom>
              <a:avLst/>
              <a:gdLst/>
              <a:ahLst/>
              <a:cxnLst/>
              <a:rect l="l" t="t" r="r" b="b"/>
              <a:pathLst>
                <a:path w="661360" h="183000">
                  <a:moveTo>
                    <a:pt x="91500" y="0"/>
                  </a:moveTo>
                  <a:lnTo>
                    <a:pt x="569860" y="0"/>
                  </a:lnTo>
                  <a:cubicBezTo>
                    <a:pt x="594127" y="0"/>
                    <a:pt x="617400" y="9640"/>
                    <a:pt x="634560" y="26800"/>
                  </a:cubicBezTo>
                  <a:cubicBezTo>
                    <a:pt x="651720" y="43959"/>
                    <a:pt x="661360" y="67233"/>
                    <a:pt x="661360" y="91500"/>
                  </a:cubicBezTo>
                  <a:lnTo>
                    <a:pt x="661360" y="91500"/>
                  </a:lnTo>
                  <a:cubicBezTo>
                    <a:pt x="661360" y="115767"/>
                    <a:pt x="651720" y="139041"/>
                    <a:pt x="634560" y="156201"/>
                  </a:cubicBezTo>
                  <a:cubicBezTo>
                    <a:pt x="617400" y="173360"/>
                    <a:pt x="594127" y="183000"/>
                    <a:pt x="5698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661360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15365344" y="9445598"/>
            <a:ext cx="961498" cy="1905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6835125" y="2106983"/>
            <a:ext cx="5010594" cy="56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6"/>
              </a:lnSpc>
            </a:pPr>
            <a:r>
              <a:rPr lang="en-US" sz="3304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NHIỆM VỤ ĐỀ TÀI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954188" y="3833972"/>
            <a:ext cx="13372654" cy="238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6540"/>
              </a:lnSpc>
              <a:buFont typeface="Arial"/>
              <a:buChar char="•"/>
            </a:pPr>
            <a:r>
              <a:rPr lang="en-US" sz="300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Xây dựng lý thuyết động học và hoạch định quỹ đạo cho cánh tay robot</a:t>
            </a:r>
          </a:p>
          <a:p>
            <a:pPr marL="647700" lvl="1" indent="-323850" algn="just">
              <a:lnSpc>
                <a:spcPts val="6540"/>
              </a:lnSpc>
              <a:buFont typeface="Arial"/>
              <a:buChar char="•"/>
            </a:pPr>
            <a:r>
              <a:rPr lang="en-US" sz="300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Xây dựng thuật toán để nhận diện đặc trưng nắp chai bằng SURF</a:t>
            </a:r>
          </a:p>
          <a:p>
            <a:pPr marL="647700" lvl="1" indent="-323850" algn="just">
              <a:lnSpc>
                <a:spcPts val="6540"/>
              </a:lnSpc>
              <a:buFont typeface="Arial"/>
              <a:buChar char="•"/>
            </a:pPr>
            <a:r>
              <a:rPr lang="en-US" sz="3000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Kết nối và điều khiển hệ thống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688791" y="9210675"/>
            <a:ext cx="12485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Trang 5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-464552" y="511757"/>
            <a:ext cx="5752116" cy="694829"/>
            <a:chOff x="0" y="0"/>
            <a:chExt cx="1514961" cy="183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14961" cy="183000"/>
            </a:xfrm>
            <a:custGeom>
              <a:avLst/>
              <a:gdLst/>
              <a:ahLst/>
              <a:cxnLst/>
              <a:rect l="l" t="t" r="r" b="b"/>
              <a:pathLst>
                <a:path w="1514961" h="183000">
                  <a:moveTo>
                    <a:pt x="91500" y="0"/>
                  </a:moveTo>
                  <a:lnTo>
                    <a:pt x="1423460" y="0"/>
                  </a:lnTo>
                  <a:cubicBezTo>
                    <a:pt x="1447728" y="0"/>
                    <a:pt x="1471001" y="9640"/>
                    <a:pt x="1488161" y="26800"/>
                  </a:cubicBezTo>
                  <a:cubicBezTo>
                    <a:pt x="1505320" y="43959"/>
                    <a:pt x="1514961" y="67233"/>
                    <a:pt x="1514961" y="91500"/>
                  </a:cubicBezTo>
                  <a:lnTo>
                    <a:pt x="1514961" y="91500"/>
                  </a:lnTo>
                  <a:cubicBezTo>
                    <a:pt x="1514961" y="115767"/>
                    <a:pt x="1505320" y="139041"/>
                    <a:pt x="1488161" y="156201"/>
                  </a:cubicBezTo>
                  <a:cubicBezTo>
                    <a:pt x="1471001" y="173360"/>
                    <a:pt x="1447728" y="183000"/>
                    <a:pt x="14234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514961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11880" y="553419"/>
            <a:ext cx="5575520" cy="55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II. Nhiệm vụ đề tài</a:t>
            </a:r>
          </a:p>
        </p:txBody>
      </p:sp>
      <p:sp>
        <p:nvSpPr>
          <p:cNvPr id="25" name="AutoShape 25"/>
          <p:cNvSpPr/>
          <p:nvPr/>
        </p:nvSpPr>
        <p:spPr>
          <a:xfrm>
            <a:off x="5287564" y="878222"/>
            <a:ext cx="765554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-1225979" y="3059541"/>
            <a:ext cx="3631569" cy="2462864"/>
          </a:xfrm>
          <a:custGeom>
            <a:avLst/>
            <a:gdLst/>
            <a:ahLst/>
            <a:cxnLst/>
            <a:rect l="l" t="t" r="r" b="b"/>
            <a:pathLst>
              <a:path w="3631569" h="2462864">
                <a:moveTo>
                  <a:pt x="0" y="0"/>
                </a:moveTo>
                <a:lnTo>
                  <a:pt x="3631569" y="0"/>
                </a:lnTo>
                <a:lnTo>
                  <a:pt x="3631569" y="2462864"/>
                </a:lnTo>
                <a:lnTo>
                  <a:pt x="0" y="2462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15880914" y="4682259"/>
            <a:ext cx="3634560" cy="2464892"/>
          </a:xfrm>
          <a:custGeom>
            <a:avLst/>
            <a:gdLst/>
            <a:ahLst/>
            <a:cxnLst/>
            <a:rect l="l" t="t" r="r" b="b"/>
            <a:pathLst>
              <a:path w="3634560" h="2464892">
                <a:moveTo>
                  <a:pt x="3634560" y="2464893"/>
                </a:moveTo>
                <a:lnTo>
                  <a:pt x="0" y="2464893"/>
                </a:lnTo>
                <a:lnTo>
                  <a:pt x="0" y="0"/>
                </a:lnTo>
                <a:lnTo>
                  <a:pt x="3634560" y="0"/>
                </a:lnTo>
                <a:lnTo>
                  <a:pt x="3634560" y="246489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881159" y="3244001"/>
            <a:ext cx="9406120" cy="6549011"/>
          </a:xfrm>
          <a:custGeom>
            <a:avLst/>
            <a:gdLst/>
            <a:ahLst/>
            <a:cxnLst/>
            <a:rect l="l" t="t" r="r" b="b"/>
            <a:pathLst>
              <a:path w="9406120" h="6549011">
                <a:moveTo>
                  <a:pt x="0" y="0"/>
                </a:moveTo>
                <a:lnTo>
                  <a:pt x="9406121" y="0"/>
                </a:lnTo>
                <a:lnTo>
                  <a:pt x="9406121" y="6549012"/>
                </a:lnTo>
                <a:lnTo>
                  <a:pt x="0" y="65490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5735000" y="1810891"/>
            <a:ext cx="6818001" cy="1136417"/>
            <a:chOff x="0" y="0"/>
            <a:chExt cx="1795687" cy="2993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887400" y="2002230"/>
            <a:ext cx="6818001" cy="1136417"/>
            <a:chOff x="0" y="0"/>
            <a:chExt cx="1795687" cy="2993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326841" y="9098183"/>
            <a:ext cx="2511101" cy="694829"/>
            <a:chOff x="0" y="0"/>
            <a:chExt cx="661360" cy="183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61360" cy="183000"/>
            </a:xfrm>
            <a:custGeom>
              <a:avLst/>
              <a:gdLst/>
              <a:ahLst/>
              <a:cxnLst/>
              <a:rect l="l" t="t" r="r" b="b"/>
              <a:pathLst>
                <a:path w="661360" h="183000">
                  <a:moveTo>
                    <a:pt x="91500" y="0"/>
                  </a:moveTo>
                  <a:lnTo>
                    <a:pt x="569860" y="0"/>
                  </a:lnTo>
                  <a:cubicBezTo>
                    <a:pt x="594127" y="0"/>
                    <a:pt x="617400" y="9640"/>
                    <a:pt x="634560" y="26800"/>
                  </a:cubicBezTo>
                  <a:cubicBezTo>
                    <a:pt x="651720" y="43959"/>
                    <a:pt x="661360" y="67233"/>
                    <a:pt x="661360" y="91500"/>
                  </a:cubicBezTo>
                  <a:lnTo>
                    <a:pt x="661360" y="91500"/>
                  </a:lnTo>
                  <a:cubicBezTo>
                    <a:pt x="661360" y="115767"/>
                    <a:pt x="651720" y="139041"/>
                    <a:pt x="634560" y="156201"/>
                  </a:cubicBezTo>
                  <a:cubicBezTo>
                    <a:pt x="617400" y="173360"/>
                    <a:pt x="594127" y="183000"/>
                    <a:pt x="5698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661360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 flipV="1">
            <a:off x="15365344" y="9445598"/>
            <a:ext cx="961498" cy="1905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6835125" y="2106983"/>
            <a:ext cx="5010594" cy="56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6"/>
              </a:lnSpc>
            </a:pPr>
            <a:r>
              <a:rPr lang="en-US" sz="3304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SƠ LƯỢC HỆ THỐNG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688791" y="9210675"/>
            <a:ext cx="12485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Trang 6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-464552" y="511757"/>
            <a:ext cx="5752116" cy="694829"/>
            <a:chOff x="0" y="0"/>
            <a:chExt cx="1514961" cy="183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14961" cy="183000"/>
            </a:xfrm>
            <a:custGeom>
              <a:avLst/>
              <a:gdLst/>
              <a:ahLst/>
              <a:cxnLst/>
              <a:rect l="l" t="t" r="r" b="b"/>
              <a:pathLst>
                <a:path w="1514961" h="183000">
                  <a:moveTo>
                    <a:pt x="91500" y="0"/>
                  </a:moveTo>
                  <a:lnTo>
                    <a:pt x="1423460" y="0"/>
                  </a:lnTo>
                  <a:cubicBezTo>
                    <a:pt x="1447728" y="0"/>
                    <a:pt x="1471001" y="9640"/>
                    <a:pt x="1488161" y="26800"/>
                  </a:cubicBezTo>
                  <a:cubicBezTo>
                    <a:pt x="1505320" y="43959"/>
                    <a:pt x="1514961" y="67233"/>
                    <a:pt x="1514961" y="91500"/>
                  </a:cubicBezTo>
                  <a:lnTo>
                    <a:pt x="1514961" y="91500"/>
                  </a:lnTo>
                  <a:cubicBezTo>
                    <a:pt x="1514961" y="115767"/>
                    <a:pt x="1505320" y="139041"/>
                    <a:pt x="1488161" y="156201"/>
                  </a:cubicBezTo>
                  <a:cubicBezTo>
                    <a:pt x="1471001" y="173360"/>
                    <a:pt x="1447728" y="183000"/>
                    <a:pt x="14234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514961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11880" y="553419"/>
            <a:ext cx="5575520" cy="55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III. Xây dựng hệ thống</a:t>
            </a:r>
          </a:p>
        </p:txBody>
      </p:sp>
      <p:sp>
        <p:nvSpPr>
          <p:cNvPr id="25" name="AutoShape 25"/>
          <p:cNvSpPr/>
          <p:nvPr/>
        </p:nvSpPr>
        <p:spPr>
          <a:xfrm>
            <a:off x="5287564" y="878222"/>
            <a:ext cx="765554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-1225979" y="3059541"/>
            <a:ext cx="3631569" cy="2462864"/>
          </a:xfrm>
          <a:custGeom>
            <a:avLst/>
            <a:gdLst/>
            <a:ahLst/>
            <a:cxnLst/>
            <a:rect l="l" t="t" r="r" b="b"/>
            <a:pathLst>
              <a:path w="3631569" h="2462864">
                <a:moveTo>
                  <a:pt x="0" y="0"/>
                </a:moveTo>
                <a:lnTo>
                  <a:pt x="3631569" y="0"/>
                </a:lnTo>
                <a:lnTo>
                  <a:pt x="3631569" y="2462864"/>
                </a:lnTo>
                <a:lnTo>
                  <a:pt x="0" y="2462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15880914" y="4682259"/>
            <a:ext cx="3634560" cy="2464892"/>
          </a:xfrm>
          <a:custGeom>
            <a:avLst/>
            <a:gdLst/>
            <a:ahLst/>
            <a:cxnLst/>
            <a:rect l="l" t="t" r="r" b="b"/>
            <a:pathLst>
              <a:path w="3634560" h="2464892">
                <a:moveTo>
                  <a:pt x="3634560" y="2464893"/>
                </a:moveTo>
                <a:lnTo>
                  <a:pt x="0" y="2464893"/>
                </a:lnTo>
                <a:lnTo>
                  <a:pt x="0" y="0"/>
                </a:lnTo>
                <a:lnTo>
                  <a:pt x="3634560" y="0"/>
                </a:lnTo>
                <a:lnTo>
                  <a:pt x="3634560" y="246489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5735000" y="1810891"/>
            <a:ext cx="6818001" cy="1136417"/>
            <a:chOff x="0" y="0"/>
            <a:chExt cx="1795687" cy="2993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887400" y="2002230"/>
            <a:ext cx="6818001" cy="1136417"/>
            <a:chOff x="0" y="0"/>
            <a:chExt cx="1795687" cy="2993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326841" y="9098183"/>
            <a:ext cx="2511101" cy="694829"/>
            <a:chOff x="0" y="0"/>
            <a:chExt cx="661360" cy="183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1360" cy="183000"/>
            </a:xfrm>
            <a:custGeom>
              <a:avLst/>
              <a:gdLst/>
              <a:ahLst/>
              <a:cxnLst/>
              <a:rect l="l" t="t" r="r" b="b"/>
              <a:pathLst>
                <a:path w="661360" h="183000">
                  <a:moveTo>
                    <a:pt x="91500" y="0"/>
                  </a:moveTo>
                  <a:lnTo>
                    <a:pt x="569860" y="0"/>
                  </a:lnTo>
                  <a:cubicBezTo>
                    <a:pt x="594127" y="0"/>
                    <a:pt x="617400" y="9640"/>
                    <a:pt x="634560" y="26800"/>
                  </a:cubicBezTo>
                  <a:cubicBezTo>
                    <a:pt x="651720" y="43959"/>
                    <a:pt x="661360" y="67233"/>
                    <a:pt x="661360" y="91500"/>
                  </a:cubicBezTo>
                  <a:lnTo>
                    <a:pt x="661360" y="91500"/>
                  </a:lnTo>
                  <a:cubicBezTo>
                    <a:pt x="661360" y="115767"/>
                    <a:pt x="651720" y="139041"/>
                    <a:pt x="634560" y="156201"/>
                  </a:cubicBezTo>
                  <a:cubicBezTo>
                    <a:pt x="617400" y="173360"/>
                    <a:pt x="594127" y="183000"/>
                    <a:pt x="5698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661360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15365344" y="9445598"/>
            <a:ext cx="961498" cy="1905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4522011" y="3320462"/>
            <a:ext cx="9586554" cy="5564685"/>
          </a:xfrm>
          <a:custGeom>
            <a:avLst/>
            <a:gdLst/>
            <a:ahLst/>
            <a:cxnLst/>
            <a:rect l="l" t="t" r="r" b="b"/>
            <a:pathLst>
              <a:path w="9586554" h="5564685">
                <a:moveTo>
                  <a:pt x="0" y="0"/>
                </a:moveTo>
                <a:lnTo>
                  <a:pt x="9586553" y="0"/>
                </a:lnTo>
                <a:lnTo>
                  <a:pt x="9586553" y="5564684"/>
                </a:lnTo>
                <a:lnTo>
                  <a:pt x="0" y="55646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8272325" y="9023978"/>
            <a:ext cx="2048150" cy="468645"/>
          </a:xfrm>
          <a:custGeom>
            <a:avLst/>
            <a:gdLst/>
            <a:ahLst/>
            <a:cxnLst/>
            <a:rect l="l" t="t" r="r" b="b"/>
            <a:pathLst>
              <a:path w="2048150" h="468645">
                <a:moveTo>
                  <a:pt x="0" y="0"/>
                </a:moveTo>
                <a:lnTo>
                  <a:pt x="2048150" y="0"/>
                </a:lnTo>
                <a:lnTo>
                  <a:pt x="2048150" y="468644"/>
                </a:lnTo>
                <a:lnTo>
                  <a:pt x="0" y="4686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6213745" y="2159965"/>
            <a:ext cx="6165310" cy="56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6"/>
              </a:lnSpc>
            </a:pPr>
            <a:r>
              <a:rPr lang="en-US" sz="3304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KHÔNG GIAN LÀM VIỆC ROBOT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688791" y="9210675"/>
            <a:ext cx="12485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Trang 7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-464552" y="511757"/>
            <a:ext cx="5752116" cy="694829"/>
            <a:chOff x="0" y="0"/>
            <a:chExt cx="1514961" cy="183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14961" cy="183000"/>
            </a:xfrm>
            <a:custGeom>
              <a:avLst/>
              <a:gdLst/>
              <a:ahLst/>
              <a:cxnLst/>
              <a:rect l="l" t="t" r="r" b="b"/>
              <a:pathLst>
                <a:path w="1514961" h="183000">
                  <a:moveTo>
                    <a:pt x="91500" y="0"/>
                  </a:moveTo>
                  <a:lnTo>
                    <a:pt x="1423460" y="0"/>
                  </a:lnTo>
                  <a:cubicBezTo>
                    <a:pt x="1447728" y="0"/>
                    <a:pt x="1471001" y="9640"/>
                    <a:pt x="1488161" y="26800"/>
                  </a:cubicBezTo>
                  <a:cubicBezTo>
                    <a:pt x="1505320" y="43959"/>
                    <a:pt x="1514961" y="67233"/>
                    <a:pt x="1514961" y="91500"/>
                  </a:cubicBezTo>
                  <a:lnTo>
                    <a:pt x="1514961" y="91500"/>
                  </a:lnTo>
                  <a:cubicBezTo>
                    <a:pt x="1514961" y="115767"/>
                    <a:pt x="1505320" y="139041"/>
                    <a:pt x="1488161" y="156201"/>
                  </a:cubicBezTo>
                  <a:cubicBezTo>
                    <a:pt x="1471001" y="173360"/>
                    <a:pt x="1447728" y="183000"/>
                    <a:pt x="14234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514961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311880" y="553419"/>
            <a:ext cx="5575520" cy="55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III. Xây dựng hệ thống</a:t>
            </a:r>
          </a:p>
        </p:txBody>
      </p:sp>
      <p:sp>
        <p:nvSpPr>
          <p:cNvPr id="26" name="AutoShape 26"/>
          <p:cNvSpPr/>
          <p:nvPr/>
        </p:nvSpPr>
        <p:spPr>
          <a:xfrm>
            <a:off x="5287564" y="878222"/>
            <a:ext cx="765554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-1225979" y="3059541"/>
            <a:ext cx="3631569" cy="2462864"/>
          </a:xfrm>
          <a:custGeom>
            <a:avLst/>
            <a:gdLst/>
            <a:ahLst/>
            <a:cxnLst/>
            <a:rect l="l" t="t" r="r" b="b"/>
            <a:pathLst>
              <a:path w="3631569" h="2462864">
                <a:moveTo>
                  <a:pt x="0" y="0"/>
                </a:moveTo>
                <a:lnTo>
                  <a:pt x="3631569" y="0"/>
                </a:lnTo>
                <a:lnTo>
                  <a:pt x="3631569" y="2462864"/>
                </a:lnTo>
                <a:lnTo>
                  <a:pt x="0" y="2462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15880914" y="4682259"/>
            <a:ext cx="3634560" cy="2464892"/>
          </a:xfrm>
          <a:custGeom>
            <a:avLst/>
            <a:gdLst/>
            <a:ahLst/>
            <a:cxnLst/>
            <a:rect l="l" t="t" r="r" b="b"/>
            <a:pathLst>
              <a:path w="3634560" h="2464892">
                <a:moveTo>
                  <a:pt x="3634560" y="2464893"/>
                </a:moveTo>
                <a:lnTo>
                  <a:pt x="0" y="2464893"/>
                </a:lnTo>
                <a:lnTo>
                  <a:pt x="0" y="0"/>
                </a:lnTo>
                <a:lnTo>
                  <a:pt x="3634560" y="0"/>
                </a:lnTo>
                <a:lnTo>
                  <a:pt x="3634560" y="246489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5735000" y="1810891"/>
            <a:ext cx="6818001" cy="1136417"/>
            <a:chOff x="0" y="0"/>
            <a:chExt cx="1795687" cy="2993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887400" y="2002230"/>
            <a:ext cx="6818001" cy="1136417"/>
            <a:chOff x="0" y="0"/>
            <a:chExt cx="1795687" cy="2993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95687" cy="33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326841" y="9098183"/>
            <a:ext cx="2511101" cy="694829"/>
            <a:chOff x="0" y="0"/>
            <a:chExt cx="661360" cy="183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1360" cy="183000"/>
            </a:xfrm>
            <a:custGeom>
              <a:avLst/>
              <a:gdLst/>
              <a:ahLst/>
              <a:cxnLst/>
              <a:rect l="l" t="t" r="r" b="b"/>
              <a:pathLst>
                <a:path w="661360" h="183000">
                  <a:moveTo>
                    <a:pt x="91500" y="0"/>
                  </a:moveTo>
                  <a:lnTo>
                    <a:pt x="569860" y="0"/>
                  </a:lnTo>
                  <a:cubicBezTo>
                    <a:pt x="594127" y="0"/>
                    <a:pt x="617400" y="9640"/>
                    <a:pt x="634560" y="26800"/>
                  </a:cubicBezTo>
                  <a:cubicBezTo>
                    <a:pt x="651720" y="43959"/>
                    <a:pt x="661360" y="67233"/>
                    <a:pt x="661360" y="91500"/>
                  </a:cubicBezTo>
                  <a:lnTo>
                    <a:pt x="661360" y="91500"/>
                  </a:lnTo>
                  <a:cubicBezTo>
                    <a:pt x="661360" y="115767"/>
                    <a:pt x="651720" y="139041"/>
                    <a:pt x="634560" y="156201"/>
                  </a:cubicBezTo>
                  <a:cubicBezTo>
                    <a:pt x="617400" y="173360"/>
                    <a:pt x="594127" y="183000"/>
                    <a:pt x="5698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661360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15365344" y="9445598"/>
            <a:ext cx="961498" cy="1905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5367333" y="3138647"/>
            <a:ext cx="8306501" cy="7046608"/>
          </a:xfrm>
          <a:custGeom>
            <a:avLst/>
            <a:gdLst/>
            <a:ahLst/>
            <a:cxnLst/>
            <a:rect l="l" t="t" r="r" b="b"/>
            <a:pathLst>
              <a:path w="8306501" h="7046608">
                <a:moveTo>
                  <a:pt x="0" y="0"/>
                </a:moveTo>
                <a:lnTo>
                  <a:pt x="8306501" y="0"/>
                </a:lnTo>
                <a:lnTo>
                  <a:pt x="8306501" y="7046608"/>
                </a:lnTo>
                <a:lnTo>
                  <a:pt x="0" y="70466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12188013" y="6106757"/>
            <a:ext cx="2962546" cy="1294294"/>
            <a:chOff x="0" y="0"/>
            <a:chExt cx="780259" cy="34088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80259" cy="340884"/>
            </a:xfrm>
            <a:custGeom>
              <a:avLst/>
              <a:gdLst/>
              <a:ahLst/>
              <a:cxnLst/>
              <a:rect l="l" t="t" r="r" b="b"/>
              <a:pathLst>
                <a:path w="780259" h="340884">
                  <a:moveTo>
                    <a:pt x="133277" y="0"/>
                  </a:moveTo>
                  <a:lnTo>
                    <a:pt x="646982" y="0"/>
                  </a:lnTo>
                  <a:cubicBezTo>
                    <a:pt x="682330" y="0"/>
                    <a:pt x="716229" y="14042"/>
                    <a:pt x="741223" y="39036"/>
                  </a:cubicBezTo>
                  <a:cubicBezTo>
                    <a:pt x="766217" y="64030"/>
                    <a:pt x="780259" y="97929"/>
                    <a:pt x="780259" y="133277"/>
                  </a:cubicBezTo>
                  <a:lnTo>
                    <a:pt x="780259" y="207608"/>
                  </a:lnTo>
                  <a:cubicBezTo>
                    <a:pt x="780259" y="281214"/>
                    <a:pt x="720589" y="340884"/>
                    <a:pt x="646982" y="340884"/>
                  </a:cubicBezTo>
                  <a:lnTo>
                    <a:pt x="133277" y="340884"/>
                  </a:lnTo>
                  <a:cubicBezTo>
                    <a:pt x="59670" y="340884"/>
                    <a:pt x="0" y="281214"/>
                    <a:pt x="0" y="207608"/>
                  </a:cubicBezTo>
                  <a:lnTo>
                    <a:pt x="0" y="133277"/>
                  </a:lnTo>
                  <a:cubicBezTo>
                    <a:pt x="0" y="59670"/>
                    <a:pt x="59670" y="0"/>
                    <a:pt x="1332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04295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780259" cy="3789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-464552" y="511757"/>
            <a:ext cx="5752116" cy="694829"/>
            <a:chOff x="0" y="0"/>
            <a:chExt cx="1514961" cy="183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14961" cy="183000"/>
            </a:xfrm>
            <a:custGeom>
              <a:avLst/>
              <a:gdLst/>
              <a:ahLst/>
              <a:cxnLst/>
              <a:rect l="l" t="t" r="r" b="b"/>
              <a:pathLst>
                <a:path w="1514961" h="183000">
                  <a:moveTo>
                    <a:pt x="91500" y="0"/>
                  </a:moveTo>
                  <a:lnTo>
                    <a:pt x="1423460" y="0"/>
                  </a:lnTo>
                  <a:cubicBezTo>
                    <a:pt x="1447728" y="0"/>
                    <a:pt x="1471001" y="9640"/>
                    <a:pt x="1488161" y="26800"/>
                  </a:cubicBezTo>
                  <a:cubicBezTo>
                    <a:pt x="1505320" y="43959"/>
                    <a:pt x="1514961" y="67233"/>
                    <a:pt x="1514961" y="91500"/>
                  </a:cubicBezTo>
                  <a:lnTo>
                    <a:pt x="1514961" y="91500"/>
                  </a:lnTo>
                  <a:cubicBezTo>
                    <a:pt x="1514961" y="115767"/>
                    <a:pt x="1505320" y="139041"/>
                    <a:pt x="1488161" y="156201"/>
                  </a:cubicBezTo>
                  <a:cubicBezTo>
                    <a:pt x="1471001" y="173360"/>
                    <a:pt x="1447728" y="183000"/>
                    <a:pt x="14234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514961" cy="221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311880" y="553419"/>
            <a:ext cx="5575520" cy="55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20429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III. Xây dựng hệ thống</a:t>
            </a:r>
          </a:p>
        </p:txBody>
      </p:sp>
      <p:sp>
        <p:nvSpPr>
          <p:cNvPr id="26" name="AutoShape 26"/>
          <p:cNvSpPr/>
          <p:nvPr/>
        </p:nvSpPr>
        <p:spPr>
          <a:xfrm>
            <a:off x="5287564" y="878222"/>
            <a:ext cx="765554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2289601" y="6426521"/>
            <a:ext cx="2759370" cy="654766"/>
          </a:xfrm>
          <a:custGeom>
            <a:avLst/>
            <a:gdLst/>
            <a:ahLst/>
            <a:cxnLst/>
            <a:rect l="l" t="t" r="r" b="b"/>
            <a:pathLst>
              <a:path w="2759370" h="654766">
                <a:moveTo>
                  <a:pt x="0" y="0"/>
                </a:moveTo>
                <a:lnTo>
                  <a:pt x="2759370" y="0"/>
                </a:lnTo>
                <a:lnTo>
                  <a:pt x="2759370" y="654766"/>
                </a:lnTo>
                <a:lnTo>
                  <a:pt x="0" y="6547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6213745" y="2159965"/>
            <a:ext cx="6165310" cy="56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6"/>
              </a:lnSpc>
            </a:pPr>
            <a:r>
              <a:rPr lang="en-US" sz="3304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KHÔNG GIAN LÀM VIỆC ROBOT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688791" y="9210675"/>
            <a:ext cx="12485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04295"/>
                </a:solidFill>
                <a:latin typeface="Clear Sans"/>
                <a:ea typeface="Clear Sans"/>
                <a:cs typeface="Clear Sans"/>
                <a:sym typeface="Clear Sans"/>
              </a:rPr>
              <a:t> Trang 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1287</Words>
  <Application>Microsoft Office PowerPoint</Application>
  <PresentationFormat>Custom</PresentationFormat>
  <Paragraphs>193</Paragraphs>
  <Slides>48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Clear Sans Bold</vt:lpstr>
      <vt:lpstr>Arial</vt:lpstr>
      <vt:lpstr>Calibri</vt:lpstr>
      <vt:lpstr>Aerospace bold</vt:lpstr>
      <vt:lpstr>Clear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Geometric Thesis Defense Presentation</dc:title>
  <dc:creator>Tuấn Trần Gia</dc:creator>
  <cp:lastModifiedBy>Tuấn Trần Gia</cp:lastModifiedBy>
  <cp:revision>4</cp:revision>
  <dcterms:created xsi:type="dcterms:W3CDTF">2006-08-16T00:00:00Z</dcterms:created>
  <dcterms:modified xsi:type="dcterms:W3CDTF">2024-12-22T08:48:17Z</dcterms:modified>
  <dc:identifier>DAGY4Gbxoec</dc:identifier>
</cp:coreProperties>
</file>